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
  </p:notesMasterIdLst>
  <p:sldIdLst>
    <p:sldId id="256" r:id="rId2"/>
    <p:sldId id="257" r:id="rId3"/>
    <p:sldId id="376" r:id="rId4"/>
    <p:sldId id="338" r:id="rId5"/>
    <p:sldId id="337" r:id="rId6"/>
    <p:sldId id="377" r:id="rId7"/>
    <p:sldId id="336" r:id="rId8"/>
    <p:sldId id="378" r:id="rId9"/>
    <p:sldId id="351" r:id="rId10"/>
    <p:sldId id="262" r:id="rId11"/>
    <p:sldId id="379" r:id="rId12"/>
    <p:sldId id="354" r:id="rId13"/>
    <p:sldId id="353" r:id="rId14"/>
    <p:sldId id="290" r:id="rId15"/>
    <p:sldId id="277" r:id="rId16"/>
    <p:sldId id="280" r:id="rId17"/>
    <p:sldId id="380" r:id="rId18"/>
    <p:sldId id="357" r:id="rId19"/>
    <p:sldId id="269" r:id="rId20"/>
    <p:sldId id="276" r:id="rId21"/>
    <p:sldId id="373" r:id="rId22"/>
    <p:sldId id="381" r:id="rId23"/>
    <p:sldId id="279" r:id="rId24"/>
    <p:sldId id="374" r:id="rId25"/>
    <p:sldId id="281" r:id="rId26"/>
    <p:sldId id="389" r:id="rId27"/>
    <p:sldId id="258" r:id="rId28"/>
    <p:sldId id="382" r:id="rId29"/>
    <p:sldId id="324" r:id="rId30"/>
    <p:sldId id="368" r:id="rId31"/>
    <p:sldId id="346" r:id="rId32"/>
    <p:sldId id="347" r:id="rId33"/>
    <p:sldId id="349" r:id="rId34"/>
    <p:sldId id="369" r:id="rId35"/>
    <p:sldId id="370" r:id="rId36"/>
    <p:sldId id="371" r:id="rId37"/>
    <p:sldId id="352" r:id="rId38"/>
    <p:sldId id="359" r:id="rId39"/>
    <p:sldId id="375" r:id="rId40"/>
    <p:sldId id="361" r:id="rId41"/>
    <p:sldId id="362" r:id="rId42"/>
    <p:sldId id="360" r:id="rId43"/>
    <p:sldId id="384" r:id="rId44"/>
    <p:sldId id="270" r:id="rId45"/>
    <p:sldId id="367" r:id="rId46"/>
    <p:sldId id="388" r:id="rId47"/>
    <p:sldId id="363" r:id="rId48"/>
    <p:sldId id="364" r:id="rId49"/>
    <p:sldId id="293" r:id="rId50"/>
    <p:sldId id="365" r:id="rId51"/>
    <p:sldId id="383" r:id="rId52"/>
    <p:sldId id="387" r:id="rId53"/>
    <p:sldId id="259" r:id="rId54"/>
    <p:sldId id="340" r:id="rId55"/>
    <p:sldId id="385" r:id="rId56"/>
    <p:sldId id="289" r:id="rId57"/>
    <p:sldId id="372"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3"/>
    <p:restoredTop sz="85145"/>
  </p:normalViewPr>
  <p:slideViewPr>
    <p:cSldViewPr snapToGrid="0">
      <p:cViewPr varScale="1">
        <p:scale>
          <a:sx n="127" d="100"/>
          <a:sy n="127" d="100"/>
        </p:scale>
        <p:origin x="480" y="17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a573f901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9a573f901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9a573f90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9a573f90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a573f901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a573f901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19c6bd05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19c6bd05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t>Simulating the pandemic: What COVID forecasters can learn from climate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The challenges of modeling and forecasting the spread of COVID-19</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err="1"/>
              <a:t>Bonbeau</a:t>
            </a:r>
            <a:r>
              <a:rPr lang="en-US" b="0" dirty="0"/>
              <a:t>. Agent-based modeling: Methods and techniques for simulating human systems</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Choices and trade-offs in inference with infectious disease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Tooling-up for infectious disease transmission </a:t>
            </a:r>
            <a:r>
              <a:rPr lang="en-US" b="0" dirty="0" err="1"/>
              <a:t>modelling</a:t>
            </a:r>
            <a:endParaRPr lang="en-US" b="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https://</a:t>
            </a:r>
            <a:r>
              <a:rPr lang="en-US" b="0" dirty="0" err="1"/>
              <a:t>www.theguardian.com</a:t>
            </a:r>
            <a:r>
              <a:rPr lang="en-US" b="0" dirty="0"/>
              <a:t>/</a:t>
            </a:r>
            <a:r>
              <a:rPr lang="en-US" b="0" dirty="0" err="1"/>
              <a:t>commentisfree</a:t>
            </a:r>
            <a:r>
              <a:rPr lang="en-US" b="0" dirty="0"/>
              <a:t>/2021/</a:t>
            </a:r>
            <a:r>
              <a:rPr lang="en-US" b="0" dirty="0" err="1"/>
              <a:t>jan</a:t>
            </a:r>
            <a:r>
              <a:rPr lang="en-US" b="0" dirty="0"/>
              <a:t>/04/</a:t>
            </a:r>
            <a:r>
              <a:rPr lang="en-US" b="0" dirty="0" err="1"/>
              <a:t>covid</a:t>
            </a:r>
            <a:r>
              <a:rPr lang="en-US" b="0" dirty="0"/>
              <a:t>-model-epidemic-collaboration-experiment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10"/>
          </p:nvPr>
        </p:nvSpPr>
        <p:spPr/>
        <p:txBody>
          <a:bodyPr/>
          <a:lstStyle/>
          <a:p>
            <a:fld id="{0354E8E8-4016-234A-BFC7-B322D37269A5}" type="slidenum">
              <a:rPr lang="en-US" smtClean="0"/>
              <a:t>38</a:t>
            </a:fld>
            <a:endParaRPr lang="en-US"/>
          </a:p>
        </p:txBody>
      </p:sp>
    </p:spTree>
    <p:extLst>
      <p:ext uri="{BB962C8B-B14F-4D97-AF65-F5344CB8AC3E}">
        <p14:creationId xmlns:p14="http://schemas.microsoft.com/office/powerpoint/2010/main" val="423357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sz="1800" dirty="0">
                <a:effectLst/>
                <a:latin typeface="Times New Roman" panose="02020603050405020304" pitchFamily="18" charset="0"/>
                <a:ea typeface="Times New Roman" panose="02020603050405020304" pitchFamily="18" charset="0"/>
              </a:rPr>
              <a:t>A PubMed search of peer-reviewed articles published from January 1, 2020 to September 17, 2023 using keywords “COVID-19” AND “SARS-CoV-2” AND (the name of each Canadian province and territory) finds: A) fewer articles published for Atlantic Canada and the territories; and B) the number of articles published is positively related to the population size of the provinces (dot size represents articles per individual in that provincial or territorial population). The PubMed search was repeated using additional keywords AND (Modelling OR Modeling OR Model). These same relationships also hold for COVID-19 modelling articles: C) fewer modelling articles published for Atlantic Canada and the territories; and D) the number of articles published is positively related to the size of the provincial or territorial populations. (reproduced from F. </a:t>
            </a:r>
            <a:r>
              <a:rPr lang="en-CA" sz="1800" dirty="0" err="1">
                <a:effectLst/>
                <a:latin typeface="Times New Roman" panose="02020603050405020304" pitchFamily="18" charset="0"/>
                <a:ea typeface="Times New Roman" panose="02020603050405020304" pitchFamily="18" charset="0"/>
              </a:rPr>
              <a:t>Anokye</a:t>
            </a:r>
            <a:r>
              <a:rPr lang="en-CA" sz="1800" dirty="0">
                <a:effectLst/>
                <a:latin typeface="Times New Roman" panose="02020603050405020304" pitchFamily="18" charset="0"/>
                <a:ea typeface="Times New Roman" panose="02020603050405020304" pitchFamily="18" charset="0"/>
              </a:rPr>
              <a:t> et al. in prep.)</a:t>
            </a:r>
            <a:r>
              <a:rPr lang="en-CA" dirty="0">
                <a:effectLst/>
              </a:rPr>
              <a:t> </a:t>
            </a:r>
            <a:endParaRPr lang="en-US" dirty="0"/>
          </a:p>
        </p:txBody>
      </p:sp>
    </p:spTree>
    <p:extLst>
      <p:ext uri="{BB962C8B-B14F-4D97-AF65-F5344CB8AC3E}">
        <p14:creationId xmlns:p14="http://schemas.microsoft.com/office/powerpoint/2010/main" val="2874811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119c6bd05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119c6bd05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92D5DF3-E8C1-F490-6346-47CE7BD7DA4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0E48D1C-ADE0-BA7A-4DB2-94808EC05A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B9ED593-F970-452C-E012-B381D7F8C4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95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FEBBB9-F4EC-C84B-AB74-454CEEAD9CC1}" type="slidenum">
              <a:rPr lang="en-US" smtClean="0"/>
              <a:t>56</a:t>
            </a:fld>
            <a:endParaRPr lang="en-US"/>
          </a:p>
        </p:txBody>
      </p:sp>
    </p:spTree>
    <p:extLst>
      <p:ext uri="{BB962C8B-B14F-4D97-AF65-F5344CB8AC3E}">
        <p14:creationId xmlns:p14="http://schemas.microsoft.com/office/powerpoint/2010/main" val="357085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52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19c6bd05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19c6bd05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165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11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a:extLst>
            <a:ext uri="{FF2B5EF4-FFF2-40B4-BE49-F238E27FC236}">
              <a16:creationId xmlns:a16="http://schemas.microsoft.com/office/drawing/2014/main" id="{EDB5527C-1A82-BF5B-5942-E5800C4E66DD}"/>
            </a:ext>
          </a:extLst>
        </p:cNvPr>
        <p:cNvGrpSpPr/>
        <p:nvPr/>
      </p:nvGrpSpPr>
      <p:grpSpPr>
        <a:xfrm>
          <a:off x="0" y="0"/>
          <a:ext cx="0" cy="0"/>
          <a:chOff x="0" y="0"/>
          <a:chExt cx="0" cy="0"/>
        </a:xfrm>
      </p:grpSpPr>
      <p:sp>
        <p:nvSpPr>
          <p:cNvPr id="78" name="Google Shape;78;g2699eb3130e_0_0:notes">
            <a:extLst>
              <a:ext uri="{FF2B5EF4-FFF2-40B4-BE49-F238E27FC236}">
                <a16:creationId xmlns:a16="http://schemas.microsoft.com/office/drawing/2014/main" id="{9B915C10-CCEF-1546-DA63-DB37E72D26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699eb3130e_0_0:notes">
            <a:extLst>
              <a:ext uri="{FF2B5EF4-FFF2-40B4-BE49-F238E27FC236}">
                <a16:creationId xmlns:a16="http://schemas.microsoft.com/office/drawing/2014/main" id="{48852A56-B7BD-126B-3127-3EB5CE1F85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98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699eb313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699eb313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71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A62D5AE4-192A-042E-9425-A8BEFB0F5F47}"/>
            </a:ext>
          </a:extLst>
        </p:cNvPr>
        <p:cNvGrpSpPr/>
        <p:nvPr/>
      </p:nvGrpSpPr>
      <p:grpSpPr>
        <a:xfrm>
          <a:off x="0" y="0"/>
          <a:ext cx="0" cy="0"/>
          <a:chOff x="0" y="0"/>
          <a:chExt cx="0" cy="0"/>
        </a:xfrm>
      </p:grpSpPr>
      <p:sp>
        <p:nvSpPr>
          <p:cNvPr id="237" name="Google Shape;237;p12:notes">
            <a:extLst>
              <a:ext uri="{FF2B5EF4-FFF2-40B4-BE49-F238E27FC236}">
                <a16:creationId xmlns:a16="http://schemas.microsoft.com/office/drawing/2014/main" id="{4EB7B5C0-AFB5-789A-659B-5AA8FB71A1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2:notes">
            <a:extLst>
              <a:ext uri="{FF2B5EF4-FFF2-40B4-BE49-F238E27FC236}">
                <a16:creationId xmlns:a16="http://schemas.microsoft.com/office/drawing/2014/main" id="{3AE5A453-5518-E6CD-7562-7826750F366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303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7B41-6358-9D13-4B9F-3E2D805A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37FA73-AFED-0F78-5431-9B6C42A6D6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BB85A-0556-D2AE-1FCE-66417B638183}"/>
              </a:ext>
            </a:extLst>
          </p:cNvPr>
          <p:cNvSpPr>
            <a:spLocks noGrp="1"/>
          </p:cNvSpPr>
          <p:nvPr>
            <p:ph type="dt" sz="half" idx="10"/>
          </p:nvPr>
        </p:nvSpPr>
        <p:spPr/>
        <p:txBody>
          <a:bodyPr/>
          <a:lstStyle/>
          <a:p>
            <a:fld id="{76D38C6D-7D59-8445-8CC1-C64B196FDE4D}" type="datetimeFigureOut">
              <a:rPr lang="en-US" smtClean="0"/>
              <a:t>12/2/24</a:t>
            </a:fld>
            <a:endParaRPr lang="en-US"/>
          </a:p>
        </p:txBody>
      </p:sp>
      <p:sp>
        <p:nvSpPr>
          <p:cNvPr id="5" name="Footer Placeholder 4">
            <a:extLst>
              <a:ext uri="{FF2B5EF4-FFF2-40B4-BE49-F238E27FC236}">
                <a16:creationId xmlns:a16="http://schemas.microsoft.com/office/drawing/2014/main" id="{E87BC5FC-74FC-0BF5-F081-8F4F76917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C5E51-8D67-1869-FC57-C982D3A29EF9}"/>
              </a:ext>
            </a:extLst>
          </p:cNvPr>
          <p:cNvSpPr>
            <a:spLocks noGrp="1"/>
          </p:cNvSpPr>
          <p:nvPr>
            <p:ph type="sldNum" sz="quarter" idx="12"/>
          </p:nvPr>
        </p:nvSpPr>
        <p:spPr/>
        <p:txBody>
          <a:bodyPr/>
          <a:lstStyle/>
          <a:p>
            <a:fld id="{5ECE739F-5D87-D945-97F1-054F79C7EE5E}" type="slidenum">
              <a:rPr lang="en-US" smtClean="0"/>
              <a:t>‹#›</a:t>
            </a:fld>
            <a:endParaRPr lang="en-US"/>
          </a:p>
        </p:txBody>
      </p:sp>
    </p:spTree>
    <p:extLst>
      <p:ext uri="{BB962C8B-B14F-4D97-AF65-F5344CB8AC3E}">
        <p14:creationId xmlns:p14="http://schemas.microsoft.com/office/powerpoint/2010/main" val="348348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www.who.int/docs/default-source/coronaviruse/situation-reports/20200625-covid-19-sitrep-157.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iris.who.int/bitstream/handle/10665/342212/WHO-019-nCoV-Risk-based-international-travel-2021.1-eng.pdf?sequence=1" TargetMode="External"/><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www.nserc-crsng.gc.ca/NSERC-CRSNG/policies-politiques/Addendum-Addenda_eng.asp"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4471"/>
            <a:ext cx="8520600" cy="1470211"/>
          </a:xfrm>
          <a:prstGeom prst="rect">
            <a:avLst/>
          </a:prstGeom>
        </p:spPr>
        <p:txBody>
          <a:bodyPr spcFirstLastPara="1" wrap="square" lIns="91425" tIns="91425" rIns="91425" bIns="91425" anchor="b" anchorCtr="0">
            <a:normAutofit/>
          </a:bodyPr>
          <a:lstStyle/>
          <a:p>
            <a:pPr marL="0" lvl="0" indent="0" algn="ctr" rtl="0">
              <a:spcBef>
                <a:spcPts val="0"/>
              </a:spcBef>
              <a:spcAft>
                <a:spcPts val="1800"/>
              </a:spcAft>
              <a:buNone/>
            </a:pPr>
            <a:r>
              <a:rPr lang="en" sz="2400" dirty="0"/>
              <a:t>Pandemic preparedness needs modelling preparedness</a:t>
            </a:r>
            <a:br>
              <a:rPr lang="en" sz="2400" dirty="0"/>
            </a:br>
            <a:r>
              <a:rPr lang="en" sz="1800" dirty="0">
                <a:solidFill>
                  <a:schemeClr val="dk1"/>
                </a:solidFill>
              </a:rPr>
              <a:t>What the COVID-19 pandemic taught us about the modelling, the philosophy, and the profession</a:t>
            </a:r>
            <a:r>
              <a:rPr lang="en" sz="1800" dirty="0"/>
              <a:t> </a:t>
            </a:r>
            <a:endParaRPr sz="1800" dirty="0"/>
          </a:p>
        </p:txBody>
      </p:sp>
      <p:pic>
        <p:nvPicPr>
          <p:cNvPr id="2" name="Picture 2">
            <a:extLst>
              <a:ext uri="{FF2B5EF4-FFF2-40B4-BE49-F238E27FC236}">
                <a16:creationId xmlns:a16="http://schemas.microsoft.com/office/drawing/2014/main" id="{8D40C50D-41D9-E0CE-BA15-3E97D0B31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3" y="1487893"/>
            <a:ext cx="6403581" cy="3521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750A6551-3418-D966-AF8F-CD60498E1A6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36585" y="1776645"/>
            <a:ext cx="1819835" cy="11828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9F1A04-7657-0621-C984-6779384E0D98}"/>
              </a:ext>
            </a:extLst>
          </p:cNvPr>
          <p:cNvSpPr txBox="1"/>
          <p:nvPr/>
        </p:nvSpPr>
        <p:spPr>
          <a:xfrm>
            <a:off x="6715281" y="1151386"/>
            <a:ext cx="2202847" cy="523220"/>
          </a:xfrm>
          <a:prstGeom prst="rect">
            <a:avLst/>
          </a:prstGeom>
          <a:noFill/>
        </p:spPr>
        <p:txBody>
          <a:bodyPr wrap="none" rtlCol="0">
            <a:spAutoFit/>
          </a:bodyPr>
          <a:lstStyle/>
          <a:p>
            <a:r>
              <a:rPr lang="en-US" sz="2800" dirty="0"/>
              <a:t>Amy </a:t>
            </a:r>
            <a:r>
              <a:rPr lang="en-US" sz="2800" dirty="0" err="1"/>
              <a:t>Hurford</a:t>
            </a:r>
            <a:endParaRPr lang="en-US" sz="2800" dirty="0"/>
          </a:p>
        </p:txBody>
      </p:sp>
      <p:pic>
        <p:nvPicPr>
          <p:cNvPr id="8" name="Picture 6" descr="Public Health Agency of Canada - Crunchbase Company Profile &amp;amp; Funding">
            <a:extLst>
              <a:ext uri="{FF2B5EF4-FFF2-40B4-BE49-F238E27FC236}">
                <a16:creationId xmlns:a16="http://schemas.microsoft.com/office/drawing/2014/main" id="{D9713FE8-8412-3974-878E-B89477284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370" y="4474402"/>
            <a:ext cx="1041152" cy="10411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324C39-9029-A552-8473-E1549C1D3774}"/>
              </a:ext>
            </a:extLst>
          </p:cNvPr>
          <p:cNvPicPr>
            <a:picLocks noChangeAspect="1"/>
          </p:cNvPicPr>
          <p:nvPr/>
        </p:nvPicPr>
        <p:blipFill>
          <a:blip r:embed="rId6"/>
          <a:srcRect l="23917" t="25535"/>
          <a:stretch/>
        </p:blipFill>
        <p:spPr>
          <a:xfrm>
            <a:off x="8198622" y="3856779"/>
            <a:ext cx="829655" cy="270669"/>
          </a:xfrm>
          <a:prstGeom prst="rect">
            <a:avLst/>
          </a:prstGeom>
        </p:spPr>
      </p:pic>
      <p:pic>
        <p:nvPicPr>
          <p:cNvPr id="10" name="Picture 9">
            <a:extLst>
              <a:ext uri="{FF2B5EF4-FFF2-40B4-BE49-F238E27FC236}">
                <a16:creationId xmlns:a16="http://schemas.microsoft.com/office/drawing/2014/main" id="{9C088639-1FE1-73AD-21CD-AF6A7342C803}"/>
              </a:ext>
            </a:extLst>
          </p:cNvPr>
          <p:cNvPicPr>
            <a:picLocks noChangeAspect="1"/>
          </p:cNvPicPr>
          <p:nvPr/>
        </p:nvPicPr>
        <p:blipFill>
          <a:blip r:embed="rId7"/>
          <a:stretch>
            <a:fillRect/>
          </a:stretch>
        </p:blipFill>
        <p:spPr>
          <a:xfrm>
            <a:off x="6874486" y="3869654"/>
            <a:ext cx="1273929" cy="336265"/>
          </a:xfrm>
          <a:prstGeom prst="rect">
            <a:avLst/>
          </a:prstGeom>
        </p:spPr>
      </p:pic>
      <p:pic>
        <p:nvPicPr>
          <p:cNvPr id="11" name="Picture 10">
            <a:extLst>
              <a:ext uri="{FF2B5EF4-FFF2-40B4-BE49-F238E27FC236}">
                <a16:creationId xmlns:a16="http://schemas.microsoft.com/office/drawing/2014/main" id="{9452DB38-F2D6-E9FB-A106-95DF99A6C0A6}"/>
              </a:ext>
            </a:extLst>
          </p:cNvPr>
          <p:cNvPicPr>
            <a:picLocks noChangeAspect="1"/>
          </p:cNvPicPr>
          <p:nvPr/>
        </p:nvPicPr>
        <p:blipFill>
          <a:blip r:embed="rId8"/>
          <a:stretch>
            <a:fillRect/>
          </a:stretch>
        </p:blipFill>
        <p:spPr>
          <a:xfrm>
            <a:off x="8148415" y="4135027"/>
            <a:ext cx="829655" cy="569017"/>
          </a:xfrm>
          <a:prstGeom prst="rect">
            <a:avLst/>
          </a:prstGeom>
        </p:spPr>
      </p:pic>
      <p:pic>
        <p:nvPicPr>
          <p:cNvPr id="12" name="Picture 12">
            <a:extLst>
              <a:ext uri="{FF2B5EF4-FFF2-40B4-BE49-F238E27FC236}">
                <a16:creationId xmlns:a16="http://schemas.microsoft.com/office/drawing/2014/main" id="{C421E592-F9DB-0D20-01E6-D0204B3F43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0191" y="4419536"/>
            <a:ext cx="1026739" cy="3255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Natural Sciences and Engineering Research Council - Wikipedia">
            <a:extLst>
              <a:ext uri="{FF2B5EF4-FFF2-40B4-BE49-F238E27FC236}">
                <a16:creationId xmlns:a16="http://schemas.microsoft.com/office/drawing/2014/main" id="{817CFB5B-55DC-02A8-676B-4F6BEF92A2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8206" y="4745071"/>
            <a:ext cx="930071" cy="3984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 NLCHI">
            <a:extLst>
              <a:ext uri="{FF2B5EF4-FFF2-40B4-BE49-F238E27FC236}">
                <a16:creationId xmlns:a16="http://schemas.microsoft.com/office/drawing/2014/main" id="{003647B2-088A-8F15-5AE1-A25D6BF71D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6929" y="3347795"/>
            <a:ext cx="1050307" cy="440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09F4-6660-FF37-1BE4-F10D012C434F}"/>
              </a:ext>
            </a:extLst>
          </p:cNvPr>
          <p:cNvSpPr>
            <a:spLocks noGrp="1"/>
          </p:cNvSpPr>
          <p:nvPr>
            <p:ph type="title"/>
          </p:nvPr>
        </p:nvSpPr>
        <p:spPr>
          <a:xfrm>
            <a:off x="311700" y="71558"/>
            <a:ext cx="8520600" cy="572700"/>
          </a:xfrm>
        </p:spPr>
        <p:txBody>
          <a:bodyPr>
            <a:normAutofit fontScale="90000"/>
          </a:bodyPr>
          <a:lstStyle/>
          <a:p>
            <a:r>
              <a:rPr lang="en-US" dirty="0"/>
              <a:t>Pitfall 2: island of </a:t>
            </a:r>
            <a:r>
              <a:rPr lang="en-US" dirty="0" err="1"/>
              <a:t>Transmithica</a:t>
            </a:r>
            <a:endParaRPr lang="en-US" dirty="0"/>
          </a:p>
        </p:txBody>
      </p:sp>
      <p:pic>
        <p:nvPicPr>
          <p:cNvPr id="5" name="Picture 4">
            <a:extLst>
              <a:ext uri="{FF2B5EF4-FFF2-40B4-BE49-F238E27FC236}">
                <a16:creationId xmlns:a16="http://schemas.microsoft.com/office/drawing/2014/main" id="{C20A466A-5FE0-A600-88B3-F1DFF65701A1}"/>
              </a:ext>
            </a:extLst>
          </p:cNvPr>
          <p:cNvPicPr>
            <a:picLocks noChangeAspect="1"/>
          </p:cNvPicPr>
          <p:nvPr/>
        </p:nvPicPr>
        <p:blipFill>
          <a:blip r:embed="rId2"/>
          <a:stretch>
            <a:fillRect/>
          </a:stretch>
        </p:blipFill>
        <p:spPr>
          <a:xfrm>
            <a:off x="222530" y="782944"/>
            <a:ext cx="8520600" cy="3795057"/>
          </a:xfrm>
          <a:prstGeom prst="rect">
            <a:avLst/>
          </a:prstGeom>
        </p:spPr>
      </p:pic>
      <p:sp>
        <p:nvSpPr>
          <p:cNvPr id="7" name="TextBox 6">
            <a:extLst>
              <a:ext uri="{FF2B5EF4-FFF2-40B4-BE49-F238E27FC236}">
                <a16:creationId xmlns:a16="http://schemas.microsoft.com/office/drawing/2014/main" id="{CE70DAF8-6395-80F6-BC7C-7D71CC8DD01D}"/>
              </a:ext>
            </a:extLst>
          </p:cNvPr>
          <p:cNvSpPr txBox="1"/>
          <p:nvPr/>
        </p:nvSpPr>
        <p:spPr>
          <a:xfrm>
            <a:off x="179294" y="4764165"/>
            <a:ext cx="8964706" cy="307777"/>
          </a:xfrm>
          <a:prstGeom prst="rect">
            <a:avLst/>
          </a:prstGeom>
          <a:noFill/>
        </p:spPr>
        <p:txBody>
          <a:bodyPr wrap="square">
            <a:spAutoFit/>
          </a:bodyPr>
          <a:lstStyle/>
          <a:p>
            <a:r>
              <a:rPr lang="en-CA" dirty="0"/>
              <a:t>Juul et al. 2021. Fixed-time descriptive statistics underestimate extremes of epidemic curve ensembles</a:t>
            </a:r>
          </a:p>
        </p:txBody>
      </p:sp>
    </p:spTree>
    <p:extLst>
      <p:ext uri="{BB962C8B-B14F-4D97-AF65-F5344CB8AC3E}">
        <p14:creationId xmlns:p14="http://schemas.microsoft.com/office/powerpoint/2010/main" val="93429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5288-6A51-ED4E-BE31-BDB2E9E442AE}"/>
              </a:ext>
            </a:extLst>
          </p:cNvPr>
          <p:cNvSpPr>
            <a:spLocks noGrp="1"/>
          </p:cNvSpPr>
          <p:nvPr>
            <p:ph type="title"/>
          </p:nvPr>
        </p:nvSpPr>
        <p:spPr>
          <a:xfrm>
            <a:off x="311700" y="187791"/>
            <a:ext cx="8520600" cy="572700"/>
          </a:xfrm>
        </p:spPr>
        <p:txBody>
          <a:bodyPr>
            <a:normAutofit fontScale="90000"/>
          </a:bodyPr>
          <a:lstStyle/>
          <a:p>
            <a:r>
              <a:rPr lang="en-US" dirty="0"/>
              <a:t>Pitfall 2: island of </a:t>
            </a:r>
            <a:r>
              <a:rPr lang="en-US" dirty="0" err="1"/>
              <a:t>Transmithica</a:t>
            </a:r>
            <a:r>
              <a:rPr lang="en-US" dirty="0"/>
              <a:t> </a:t>
            </a:r>
          </a:p>
        </p:txBody>
      </p:sp>
      <p:sp>
        <p:nvSpPr>
          <p:cNvPr id="3" name="Text Placeholder 2">
            <a:extLst>
              <a:ext uri="{FF2B5EF4-FFF2-40B4-BE49-F238E27FC236}">
                <a16:creationId xmlns:a16="http://schemas.microsoft.com/office/drawing/2014/main" id="{192E92D6-C5EF-9C66-F004-24DCDFCA7E87}"/>
              </a:ext>
            </a:extLst>
          </p:cNvPr>
          <p:cNvSpPr>
            <a:spLocks noGrp="1"/>
          </p:cNvSpPr>
          <p:nvPr>
            <p:ph type="body" idx="1"/>
          </p:nvPr>
        </p:nvSpPr>
        <p:spPr>
          <a:xfrm>
            <a:off x="311700" y="951508"/>
            <a:ext cx="8520600" cy="3803234"/>
          </a:xfrm>
        </p:spPr>
        <p:txBody>
          <a:bodyPr>
            <a:normAutofit/>
          </a:bodyPr>
          <a:lstStyle/>
          <a:p>
            <a:r>
              <a:rPr lang="en-US" dirty="0"/>
              <a:t>Concerns uncertain start dates</a:t>
            </a:r>
          </a:p>
          <a:p>
            <a:pPr marL="114300" indent="0">
              <a:buNone/>
            </a:pPr>
            <a:endParaRPr lang="en-US" dirty="0"/>
          </a:p>
          <a:p>
            <a:r>
              <a:rPr lang="en-US" dirty="0"/>
              <a:t>Affects:</a:t>
            </a:r>
          </a:p>
          <a:p>
            <a:pPr lvl="1"/>
            <a:r>
              <a:rPr lang="en-US" dirty="0"/>
              <a:t>Deterministic, stochastic, and agent-based models;</a:t>
            </a:r>
          </a:p>
          <a:p>
            <a:pPr lvl="1"/>
            <a:r>
              <a:rPr lang="en-US" dirty="0"/>
              <a:t>Regions that have no community outbreaks;</a:t>
            </a:r>
          </a:p>
          <a:p>
            <a:pPr lvl="1"/>
            <a:r>
              <a:rPr lang="en-US" dirty="0"/>
              <a:t>Models linking importation models to community spread models;</a:t>
            </a:r>
          </a:p>
          <a:p>
            <a:pPr lvl="1"/>
            <a:r>
              <a:rPr lang="en-US" dirty="0"/>
              <a:t>Ensemble forecasts of hospitalizations during the COVID-19 pandemic in the Netherlands (Juul et al. 2021) </a:t>
            </a:r>
          </a:p>
          <a:p>
            <a:pPr marL="114300" indent="0">
              <a:buNone/>
            </a:pPr>
            <a:endParaRPr lang="en-US" dirty="0"/>
          </a:p>
          <a:p>
            <a:r>
              <a:rPr lang="en-US" dirty="0"/>
              <a:t>Solutions (see Juul et al. 2021 for details):</a:t>
            </a:r>
          </a:p>
          <a:p>
            <a:pPr marL="596900" lvl="1" indent="0">
              <a:buNone/>
            </a:pPr>
            <a:r>
              <a:rPr lang="en-US" dirty="0"/>
              <a:t>(1) curve-based summary statistics</a:t>
            </a:r>
          </a:p>
          <a:p>
            <a:pPr marL="596900" lvl="1" indent="0">
              <a:buNone/>
            </a:pPr>
            <a:r>
              <a:rPr lang="en-US" dirty="0"/>
              <a:t>(2) summarizing estimated likelihoods of specific scenarios of interest</a:t>
            </a:r>
          </a:p>
          <a:p>
            <a:endParaRPr lang="en-US" dirty="0"/>
          </a:p>
        </p:txBody>
      </p:sp>
    </p:spTree>
    <p:extLst>
      <p:ext uri="{BB962C8B-B14F-4D97-AF65-F5344CB8AC3E}">
        <p14:creationId xmlns:p14="http://schemas.microsoft.com/office/powerpoint/2010/main" val="392046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7279-35AE-5F23-7A1D-01B589E74829}"/>
              </a:ext>
            </a:extLst>
          </p:cNvPr>
          <p:cNvSpPr>
            <a:spLocks noGrp="1"/>
          </p:cNvSpPr>
          <p:nvPr>
            <p:ph type="title"/>
          </p:nvPr>
        </p:nvSpPr>
        <p:spPr>
          <a:xfrm>
            <a:off x="0" y="96166"/>
            <a:ext cx="9144000" cy="572700"/>
          </a:xfrm>
        </p:spPr>
        <p:txBody>
          <a:bodyPr>
            <a:normAutofit fontScale="90000"/>
          </a:bodyPr>
          <a:lstStyle/>
          <a:p>
            <a:r>
              <a:rPr lang="en-US" dirty="0"/>
              <a:t>Pitfall 3: Over-generalization from regions with community spread </a:t>
            </a:r>
          </a:p>
        </p:txBody>
      </p:sp>
      <p:pic>
        <p:nvPicPr>
          <p:cNvPr id="5" name="Picture 4">
            <a:extLst>
              <a:ext uri="{FF2B5EF4-FFF2-40B4-BE49-F238E27FC236}">
                <a16:creationId xmlns:a16="http://schemas.microsoft.com/office/drawing/2014/main" id="{59B30DBA-E5C6-3DB3-B842-85FB34E79A60}"/>
              </a:ext>
            </a:extLst>
          </p:cNvPr>
          <p:cNvPicPr>
            <a:picLocks noChangeAspect="1"/>
          </p:cNvPicPr>
          <p:nvPr/>
        </p:nvPicPr>
        <p:blipFill>
          <a:blip r:embed="rId2"/>
          <a:stretch>
            <a:fillRect/>
          </a:stretch>
        </p:blipFill>
        <p:spPr>
          <a:xfrm>
            <a:off x="964641" y="1001499"/>
            <a:ext cx="5491422" cy="1784240"/>
          </a:xfrm>
          <a:prstGeom prst="rect">
            <a:avLst/>
          </a:prstGeom>
        </p:spPr>
      </p:pic>
      <p:pic>
        <p:nvPicPr>
          <p:cNvPr id="7" name="Picture 6">
            <a:extLst>
              <a:ext uri="{FF2B5EF4-FFF2-40B4-BE49-F238E27FC236}">
                <a16:creationId xmlns:a16="http://schemas.microsoft.com/office/drawing/2014/main" id="{2689F2DB-28AD-8512-1FD3-5459A1A65DE0}"/>
              </a:ext>
            </a:extLst>
          </p:cNvPr>
          <p:cNvPicPr>
            <a:picLocks noChangeAspect="1"/>
          </p:cNvPicPr>
          <p:nvPr/>
        </p:nvPicPr>
        <p:blipFill>
          <a:blip r:embed="rId3"/>
          <a:stretch>
            <a:fillRect/>
          </a:stretch>
        </p:blipFill>
        <p:spPr>
          <a:xfrm>
            <a:off x="452174" y="3040065"/>
            <a:ext cx="7772400" cy="1445165"/>
          </a:xfrm>
          <a:prstGeom prst="rect">
            <a:avLst/>
          </a:prstGeom>
        </p:spPr>
      </p:pic>
      <p:sp>
        <p:nvSpPr>
          <p:cNvPr id="8" name="TextBox 7">
            <a:extLst>
              <a:ext uri="{FF2B5EF4-FFF2-40B4-BE49-F238E27FC236}">
                <a16:creationId xmlns:a16="http://schemas.microsoft.com/office/drawing/2014/main" id="{9A2E8D30-0641-3E49-4776-BB24C740A305}"/>
              </a:ext>
            </a:extLst>
          </p:cNvPr>
          <p:cNvSpPr txBox="1"/>
          <p:nvPr/>
        </p:nvSpPr>
        <p:spPr>
          <a:xfrm>
            <a:off x="964641" y="4739557"/>
            <a:ext cx="5646097" cy="307777"/>
          </a:xfrm>
          <a:prstGeom prst="rect">
            <a:avLst/>
          </a:prstGeom>
          <a:noFill/>
        </p:spPr>
        <p:txBody>
          <a:bodyPr wrap="none" rtlCol="0">
            <a:spAutoFit/>
          </a:bodyPr>
          <a:lstStyle/>
          <a:p>
            <a:r>
              <a:rPr lang="en-US" dirty="0"/>
              <a:t>WHO coronavirus (COVID-19) </a:t>
            </a:r>
            <a:r>
              <a:rPr lang="en-US" dirty="0">
                <a:hlinkClick r:id="rId4"/>
              </a:rPr>
              <a:t>situational report 157 </a:t>
            </a:r>
            <a:r>
              <a:rPr lang="en-US" dirty="0"/>
              <a:t>– June 25 2020 </a:t>
            </a:r>
          </a:p>
        </p:txBody>
      </p:sp>
    </p:spTree>
    <p:extLst>
      <p:ext uri="{BB962C8B-B14F-4D97-AF65-F5344CB8AC3E}">
        <p14:creationId xmlns:p14="http://schemas.microsoft.com/office/powerpoint/2010/main" val="83672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7FF-F31A-5022-97C2-F1F94502F27C}"/>
              </a:ext>
            </a:extLst>
          </p:cNvPr>
          <p:cNvSpPr>
            <a:spLocks noGrp="1"/>
          </p:cNvSpPr>
          <p:nvPr>
            <p:ph type="title"/>
          </p:nvPr>
        </p:nvSpPr>
        <p:spPr>
          <a:xfrm>
            <a:off x="361740" y="151868"/>
            <a:ext cx="8470559" cy="572700"/>
          </a:xfrm>
        </p:spPr>
        <p:txBody>
          <a:bodyPr>
            <a:normAutofit fontScale="90000"/>
          </a:bodyPr>
          <a:lstStyle/>
          <a:p>
            <a:r>
              <a:rPr lang="en-US" dirty="0"/>
              <a:t>Chronological stages of risk</a:t>
            </a:r>
          </a:p>
        </p:txBody>
      </p:sp>
      <p:pic>
        <p:nvPicPr>
          <p:cNvPr id="4" name="Picture 3">
            <a:extLst>
              <a:ext uri="{FF2B5EF4-FFF2-40B4-BE49-F238E27FC236}">
                <a16:creationId xmlns:a16="http://schemas.microsoft.com/office/drawing/2014/main" id="{A844316C-A0FA-6FEB-7BD3-A5EF60B62B77}"/>
              </a:ext>
            </a:extLst>
          </p:cNvPr>
          <p:cNvPicPr>
            <a:picLocks noChangeAspect="1"/>
          </p:cNvPicPr>
          <p:nvPr/>
        </p:nvPicPr>
        <p:blipFill>
          <a:blip r:embed="rId2"/>
          <a:stretch>
            <a:fillRect/>
          </a:stretch>
        </p:blipFill>
        <p:spPr>
          <a:xfrm>
            <a:off x="806823" y="828933"/>
            <a:ext cx="5280211" cy="3970338"/>
          </a:xfrm>
          <a:prstGeom prst="rect">
            <a:avLst/>
          </a:prstGeom>
        </p:spPr>
      </p:pic>
      <p:sp>
        <p:nvSpPr>
          <p:cNvPr id="5" name="TextBox 4">
            <a:extLst>
              <a:ext uri="{FF2B5EF4-FFF2-40B4-BE49-F238E27FC236}">
                <a16:creationId xmlns:a16="http://schemas.microsoft.com/office/drawing/2014/main" id="{FA9E9354-00CA-12F4-19BF-45A4C9AFD895}"/>
              </a:ext>
            </a:extLst>
          </p:cNvPr>
          <p:cNvSpPr txBox="1"/>
          <p:nvPr/>
        </p:nvSpPr>
        <p:spPr>
          <a:xfrm>
            <a:off x="1965840" y="4903636"/>
            <a:ext cx="6923609" cy="253916"/>
          </a:xfrm>
          <a:prstGeom prst="rect">
            <a:avLst/>
          </a:prstGeom>
          <a:noFill/>
        </p:spPr>
        <p:txBody>
          <a:bodyPr wrap="square" rtlCol="0">
            <a:spAutoFit/>
          </a:bodyPr>
          <a:lstStyle/>
          <a:p>
            <a:r>
              <a:rPr lang="en-US" sz="1050" dirty="0"/>
              <a:t>Dunn and Hatcher. 2015. Parasites and biological invasions: parallels, interactions and control  </a:t>
            </a:r>
          </a:p>
        </p:txBody>
      </p:sp>
    </p:spTree>
    <p:extLst>
      <p:ext uri="{BB962C8B-B14F-4D97-AF65-F5344CB8AC3E}">
        <p14:creationId xmlns:p14="http://schemas.microsoft.com/office/powerpoint/2010/main" val="59239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BA037-A4BF-1ADB-301F-A0EAADED56E7}"/>
              </a:ext>
            </a:extLst>
          </p:cNvPr>
          <p:cNvPicPr>
            <a:picLocks noChangeAspect="1"/>
          </p:cNvPicPr>
          <p:nvPr/>
        </p:nvPicPr>
        <p:blipFill rotWithShape="1">
          <a:blip r:embed="rId2"/>
          <a:srcRect r="62187"/>
          <a:stretch/>
        </p:blipFill>
        <p:spPr>
          <a:xfrm>
            <a:off x="107256" y="80458"/>
            <a:ext cx="2204227" cy="4982585"/>
          </a:xfrm>
          <a:prstGeom prst="rect">
            <a:avLst/>
          </a:prstGeom>
        </p:spPr>
      </p:pic>
      <p:sp>
        <p:nvSpPr>
          <p:cNvPr id="6" name="TextBox 5">
            <a:extLst>
              <a:ext uri="{FF2B5EF4-FFF2-40B4-BE49-F238E27FC236}">
                <a16:creationId xmlns:a16="http://schemas.microsoft.com/office/drawing/2014/main" id="{8F97BAE2-CFAB-B255-EB57-AF020C81ACF1}"/>
              </a:ext>
            </a:extLst>
          </p:cNvPr>
          <p:cNvSpPr txBox="1"/>
          <p:nvPr/>
        </p:nvSpPr>
        <p:spPr>
          <a:xfrm>
            <a:off x="4215446" y="4750983"/>
            <a:ext cx="4661854" cy="253916"/>
          </a:xfrm>
          <a:prstGeom prst="rect">
            <a:avLst/>
          </a:prstGeom>
          <a:noFill/>
        </p:spPr>
        <p:txBody>
          <a:bodyPr wrap="none" rtlCol="0">
            <a:spAutoFit/>
          </a:bodyPr>
          <a:lstStyle/>
          <a:p>
            <a:r>
              <a:rPr lang="en-US" sz="1050" dirty="0"/>
              <a:t>Lloyd-Smith et al. 2009. Epidemic dynamics at the human-animal interface.</a:t>
            </a:r>
          </a:p>
        </p:txBody>
      </p:sp>
      <p:sp>
        <p:nvSpPr>
          <p:cNvPr id="12" name="TextBox 11">
            <a:extLst>
              <a:ext uri="{FF2B5EF4-FFF2-40B4-BE49-F238E27FC236}">
                <a16:creationId xmlns:a16="http://schemas.microsoft.com/office/drawing/2014/main" id="{39D4E772-A34D-E236-AF75-6E1B4C5ED2FD}"/>
              </a:ext>
            </a:extLst>
          </p:cNvPr>
          <p:cNvSpPr txBox="1"/>
          <p:nvPr/>
        </p:nvSpPr>
        <p:spPr>
          <a:xfrm>
            <a:off x="2773177" y="1152451"/>
            <a:ext cx="6104123" cy="3000821"/>
          </a:xfrm>
          <a:prstGeom prst="rect">
            <a:avLst/>
          </a:prstGeom>
          <a:noFill/>
        </p:spPr>
        <p:txBody>
          <a:bodyPr wrap="square" rtlCol="0">
            <a:spAutoFit/>
          </a:bodyPr>
          <a:lstStyle/>
          <a:p>
            <a:r>
              <a:rPr lang="en-US" sz="2100" dirty="0"/>
              <a:t>For the COVID-19 pandemic, reframe this terminology as human-human spillovers from other regions:</a:t>
            </a:r>
          </a:p>
          <a:p>
            <a:endParaRPr lang="en-US" sz="2100" dirty="0"/>
          </a:p>
          <a:p>
            <a:r>
              <a:rPr lang="en-US" sz="2100" dirty="0">
                <a:solidFill>
                  <a:schemeClr val="accent6">
                    <a:lumMod val="50000"/>
                  </a:schemeClr>
                </a:solidFill>
              </a:rPr>
              <a:t>Stage III</a:t>
            </a:r>
            <a:r>
              <a:rPr lang="en-US" sz="2100" dirty="0"/>
              <a:t>: Stuttering transmission R</a:t>
            </a:r>
            <a:r>
              <a:rPr lang="en-US" sz="2100" baseline="-25000" dirty="0"/>
              <a:t>t</a:t>
            </a:r>
            <a:r>
              <a:rPr lang="en-US" sz="2100" dirty="0"/>
              <a:t> &lt; 1</a:t>
            </a:r>
          </a:p>
          <a:p>
            <a:r>
              <a:rPr lang="en-US" sz="2100" dirty="0">
                <a:solidFill>
                  <a:srgbClr val="0070C0"/>
                </a:solidFill>
              </a:rPr>
              <a:t>Stage IV</a:t>
            </a:r>
            <a:r>
              <a:rPr lang="en-US" sz="2100" dirty="0"/>
              <a:t>: Sustained transmission R</a:t>
            </a:r>
            <a:r>
              <a:rPr lang="en-US" sz="2100" baseline="-25000" dirty="0"/>
              <a:t>t</a:t>
            </a:r>
            <a:r>
              <a:rPr lang="en-US" sz="2100" dirty="0"/>
              <a:t> &gt; 1</a:t>
            </a:r>
          </a:p>
          <a:p>
            <a:endParaRPr lang="en-US" sz="2100" dirty="0"/>
          </a:p>
          <a:p>
            <a:r>
              <a:rPr lang="en-US" sz="2100" dirty="0"/>
              <a:t>The reservoir is another region rather than an animal</a:t>
            </a:r>
          </a:p>
        </p:txBody>
      </p:sp>
      <p:sp>
        <p:nvSpPr>
          <p:cNvPr id="19" name="Google Shape;81;p17">
            <a:extLst>
              <a:ext uri="{FF2B5EF4-FFF2-40B4-BE49-F238E27FC236}">
                <a16:creationId xmlns:a16="http://schemas.microsoft.com/office/drawing/2014/main" id="{653A396D-7D83-4378-43E6-C31250363C81}"/>
              </a:ext>
            </a:extLst>
          </p:cNvPr>
          <p:cNvSpPr txBox="1">
            <a:spLocks/>
          </p:cNvSpPr>
          <p:nvPr/>
        </p:nvSpPr>
        <p:spPr>
          <a:xfrm>
            <a:off x="2773177" y="138601"/>
            <a:ext cx="5888555" cy="572700"/>
          </a:xfrm>
          <a:prstGeom prst="rect">
            <a:avLst/>
          </a:prstGeom>
        </p:spPr>
        <p:txBody>
          <a:bodyPr spcFirstLastPara="1" vert="horz" wrap="square" lIns="91425" tIns="91425" rIns="91425" bIns="91425" rtlCol="0" anchor="t" anchorCtr="0">
            <a:normAutofit fontScale="900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CA" sz="3300" dirty="0"/>
              <a:t>Insights from zoonotic spillover</a:t>
            </a:r>
          </a:p>
        </p:txBody>
      </p:sp>
    </p:spTree>
    <p:extLst>
      <p:ext uri="{BB962C8B-B14F-4D97-AF65-F5344CB8AC3E}">
        <p14:creationId xmlns:p14="http://schemas.microsoft.com/office/powerpoint/2010/main" val="60897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50E4-6652-FBA7-3E66-5AA366CD00A9}"/>
              </a:ext>
            </a:extLst>
          </p:cNvPr>
          <p:cNvSpPr>
            <a:spLocks noGrp="1"/>
          </p:cNvSpPr>
          <p:nvPr>
            <p:ph type="title"/>
          </p:nvPr>
        </p:nvSpPr>
        <p:spPr>
          <a:xfrm>
            <a:off x="311700" y="89424"/>
            <a:ext cx="8520600" cy="572700"/>
          </a:xfrm>
        </p:spPr>
        <p:txBody>
          <a:bodyPr>
            <a:normAutofit fontScale="90000"/>
          </a:bodyPr>
          <a:lstStyle/>
          <a:p>
            <a:r>
              <a:rPr lang="en-US" dirty="0">
                <a:solidFill>
                  <a:schemeClr val="tx1"/>
                </a:solidFill>
              </a:rPr>
              <a:t>Stage III: Stuttering transmission</a:t>
            </a:r>
          </a:p>
        </p:txBody>
      </p:sp>
      <p:pic>
        <p:nvPicPr>
          <p:cNvPr id="5" name="Picture 4">
            <a:extLst>
              <a:ext uri="{FF2B5EF4-FFF2-40B4-BE49-F238E27FC236}">
                <a16:creationId xmlns:a16="http://schemas.microsoft.com/office/drawing/2014/main" id="{7A1334DD-B7BB-1D2E-B53C-2BBDAF0A608E}"/>
              </a:ext>
            </a:extLst>
          </p:cNvPr>
          <p:cNvPicPr>
            <a:picLocks noChangeAspect="1"/>
          </p:cNvPicPr>
          <p:nvPr/>
        </p:nvPicPr>
        <p:blipFill>
          <a:blip r:embed="rId2"/>
          <a:stretch>
            <a:fillRect/>
          </a:stretch>
        </p:blipFill>
        <p:spPr>
          <a:xfrm>
            <a:off x="990323" y="732798"/>
            <a:ext cx="6383529" cy="4063029"/>
          </a:xfrm>
          <a:prstGeom prst="rect">
            <a:avLst/>
          </a:prstGeom>
        </p:spPr>
      </p:pic>
      <p:sp>
        <p:nvSpPr>
          <p:cNvPr id="6" name="TextBox 5">
            <a:extLst>
              <a:ext uri="{FF2B5EF4-FFF2-40B4-BE49-F238E27FC236}">
                <a16:creationId xmlns:a16="http://schemas.microsoft.com/office/drawing/2014/main" id="{6129B541-0918-42EA-CDA8-3E3CDA357E9A}"/>
              </a:ext>
            </a:extLst>
          </p:cNvPr>
          <p:cNvSpPr txBox="1"/>
          <p:nvPr/>
        </p:nvSpPr>
        <p:spPr>
          <a:xfrm>
            <a:off x="2577346" y="4866501"/>
            <a:ext cx="4796506" cy="253916"/>
          </a:xfrm>
          <a:prstGeom prst="rect">
            <a:avLst/>
          </a:prstGeom>
          <a:noFill/>
        </p:spPr>
        <p:txBody>
          <a:bodyPr wrap="none" rtlCol="0">
            <a:spAutoFit/>
          </a:bodyPr>
          <a:lstStyle/>
          <a:p>
            <a:r>
              <a:rPr lang="en-US" sz="1050" dirty="0" err="1"/>
              <a:t>Antia</a:t>
            </a:r>
            <a:r>
              <a:rPr lang="en-US" sz="1050" dirty="0"/>
              <a:t> et al. 2003. The role of evolution in the emergence of infectious disease</a:t>
            </a:r>
          </a:p>
        </p:txBody>
      </p:sp>
    </p:spTree>
    <p:extLst>
      <p:ext uri="{BB962C8B-B14F-4D97-AF65-F5344CB8AC3E}">
        <p14:creationId xmlns:p14="http://schemas.microsoft.com/office/powerpoint/2010/main" val="3549175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9938-D127-CA63-65F0-4A81DE424744}"/>
              </a:ext>
            </a:extLst>
          </p:cNvPr>
          <p:cNvSpPr>
            <a:spLocks noGrp="1"/>
          </p:cNvSpPr>
          <p:nvPr>
            <p:ph type="title"/>
          </p:nvPr>
        </p:nvSpPr>
        <p:spPr>
          <a:xfrm>
            <a:off x="311700" y="0"/>
            <a:ext cx="8520600" cy="572700"/>
          </a:xfrm>
        </p:spPr>
        <p:txBody>
          <a:bodyPr>
            <a:normAutofit fontScale="90000"/>
          </a:bodyPr>
          <a:lstStyle/>
          <a:p>
            <a:r>
              <a:rPr lang="en-US" dirty="0">
                <a:solidFill>
                  <a:schemeClr val="tx1"/>
                </a:solidFill>
              </a:rPr>
              <a:t>Stage III: Stuttering transmission (re-framed)</a:t>
            </a:r>
          </a:p>
        </p:txBody>
      </p:sp>
      <p:pic>
        <p:nvPicPr>
          <p:cNvPr id="15362" name="Picture 2">
            <a:extLst>
              <a:ext uri="{FF2B5EF4-FFF2-40B4-BE49-F238E27FC236}">
                <a16:creationId xmlns:a16="http://schemas.microsoft.com/office/drawing/2014/main" id="{E09C7A76-7BBA-26FF-5DDB-88552166A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9" y="628535"/>
            <a:ext cx="8210969" cy="451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2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01C8-5F54-23D5-AFCD-4240EB587122}"/>
              </a:ext>
            </a:extLst>
          </p:cNvPr>
          <p:cNvSpPr>
            <a:spLocks noGrp="1"/>
          </p:cNvSpPr>
          <p:nvPr>
            <p:ph type="title"/>
          </p:nvPr>
        </p:nvSpPr>
        <p:spPr>
          <a:xfrm>
            <a:off x="311700" y="288276"/>
            <a:ext cx="8520600" cy="572700"/>
          </a:xfrm>
        </p:spPr>
        <p:txBody>
          <a:bodyPr>
            <a:normAutofit fontScale="90000"/>
          </a:bodyPr>
          <a:lstStyle/>
          <a:p>
            <a:r>
              <a:rPr lang="en-US" dirty="0"/>
              <a:t>Pitfall 3: Over-generalization from regions with community spread</a:t>
            </a:r>
          </a:p>
        </p:txBody>
      </p:sp>
      <p:sp>
        <p:nvSpPr>
          <p:cNvPr id="3" name="Text Placeholder 2">
            <a:extLst>
              <a:ext uri="{FF2B5EF4-FFF2-40B4-BE49-F238E27FC236}">
                <a16:creationId xmlns:a16="http://schemas.microsoft.com/office/drawing/2014/main" id="{26BA6BD4-35FB-1D23-D8C4-A48295CD2200}"/>
              </a:ext>
            </a:extLst>
          </p:cNvPr>
          <p:cNvSpPr>
            <a:spLocks noGrp="1"/>
          </p:cNvSpPr>
          <p:nvPr>
            <p:ph type="body" idx="1"/>
          </p:nvPr>
        </p:nvSpPr>
        <p:spPr>
          <a:xfrm>
            <a:off x="311700" y="1326382"/>
            <a:ext cx="8520600" cy="3817118"/>
          </a:xfrm>
        </p:spPr>
        <p:txBody>
          <a:bodyPr>
            <a:normAutofit lnSpcReduction="10000"/>
          </a:bodyPr>
          <a:lstStyle/>
          <a:p>
            <a:pPr marL="114300" indent="0">
              <a:buNone/>
            </a:pPr>
            <a:r>
              <a:rPr lang="en-US" dirty="0"/>
              <a:t>Concerns using community spreads models (i.e., SIR) and resulting recommendations in regions where community spread is not occurring</a:t>
            </a:r>
          </a:p>
          <a:p>
            <a:pPr marL="114300" indent="0">
              <a:buNone/>
            </a:pPr>
            <a:endParaRPr lang="en-US" dirty="0"/>
          </a:p>
          <a:p>
            <a:pPr marL="114300" indent="0">
              <a:buNone/>
            </a:pPr>
            <a:r>
              <a:rPr lang="en-US" dirty="0"/>
              <a:t>Affects:</a:t>
            </a:r>
          </a:p>
          <a:p>
            <a:r>
              <a:rPr lang="en-US" dirty="0"/>
              <a:t>Regions without community spread</a:t>
            </a:r>
          </a:p>
          <a:p>
            <a:r>
              <a:rPr lang="en-US" dirty="0"/>
              <a:t>Underserved and under-resourced jurisdictions</a:t>
            </a:r>
          </a:p>
          <a:p>
            <a:endParaRPr lang="en-US" dirty="0"/>
          </a:p>
          <a:p>
            <a:pPr marL="114300" indent="0">
              <a:buNone/>
            </a:pPr>
            <a:r>
              <a:rPr lang="en-US" dirty="0"/>
              <a:t>Solutions:</a:t>
            </a:r>
          </a:p>
          <a:p>
            <a:r>
              <a:rPr lang="en-US" dirty="0"/>
              <a:t>Do the modelling correctly</a:t>
            </a:r>
          </a:p>
          <a:p>
            <a:r>
              <a:rPr lang="en-US" dirty="0"/>
              <a:t>Multijurisdictional representation</a:t>
            </a:r>
          </a:p>
          <a:p>
            <a:r>
              <a:rPr lang="en-US" dirty="0"/>
              <a:t>Serving and resourcing all </a:t>
            </a:r>
            <a:r>
              <a:rPr lang="en-US" dirty="0" err="1"/>
              <a:t>jursdictions</a:t>
            </a:r>
            <a:endParaRPr lang="en-US" dirty="0"/>
          </a:p>
          <a:p>
            <a:r>
              <a:rPr lang="en-US" dirty="0"/>
              <a:t>Canadian small jurisdictions modelling group (</a:t>
            </a:r>
            <a:r>
              <a:rPr lang="en-US" dirty="0" err="1"/>
              <a:t>CanSJ</a:t>
            </a:r>
            <a:r>
              <a:rPr lang="en-US" dirty="0"/>
              <a:t>)</a:t>
            </a:r>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256995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E8FAA023-8421-36AA-A728-B1046F0C9C48}"/>
            </a:ext>
          </a:extLst>
        </p:cNvPr>
        <p:cNvGrpSpPr/>
        <p:nvPr/>
      </p:nvGrpSpPr>
      <p:grpSpPr>
        <a:xfrm>
          <a:off x="0" y="0"/>
          <a:ext cx="0" cy="0"/>
          <a:chOff x="0" y="0"/>
          <a:chExt cx="0" cy="0"/>
        </a:xfrm>
      </p:grpSpPr>
      <p:sp>
        <p:nvSpPr>
          <p:cNvPr id="81" name="Google Shape;81;p17">
            <a:extLst>
              <a:ext uri="{FF2B5EF4-FFF2-40B4-BE49-F238E27FC236}">
                <a16:creationId xmlns:a16="http://schemas.microsoft.com/office/drawing/2014/main" id="{C3B3D0A7-22D1-747B-37E5-F826D786BCE6}"/>
              </a:ext>
            </a:extLst>
          </p:cNvPr>
          <p:cNvSpPr txBox="1">
            <a:spLocks noGrp="1"/>
          </p:cNvSpPr>
          <p:nvPr>
            <p:ph type="title"/>
          </p:nvPr>
        </p:nvSpPr>
        <p:spPr>
          <a:xfrm>
            <a:off x="0" y="67753"/>
            <a:ext cx="9144000" cy="572700"/>
          </a:xfrm>
          <a:prstGeom prst="rect">
            <a:avLst/>
          </a:prstGeom>
        </p:spPr>
        <p:txBody>
          <a:bodyPr spcFirstLastPara="1" vert="horz" wrap="square" lIns="91425" tIns="91425" rIns="91425" bIns="91425" rtlCol="0" anchor="t" anchorCtr="0">
            <a:normAutofit fontScale="90000"/>
          </a:bodyPr>
          <a:lstStyle/>
          <a:p>
            <a:pPr lvl="1"/>
            <a:r>
              <a:rPr lang="en-US" sz="2800" dirty="0"/>
              <a:t>Fixes: Modelling outbreak duration and time between outbreaks</a:t>
            </a:r>
          </a:p>
        </p:txBody>
      </p:sp>
      <p:sp>
        <p:nvSpPr>
          <p:cNvPr id="3" name="TextBox 2">
            <a:extLst>
              <a:ext uri="{FF2B5EF4-FFF2-40B4-BE49-F238E27FC236}">
                <a16:creationId xmlns:a16="http://schemas.microsoft.com/office/drawing/2014/main" id="{3EFF2BB1-5EAC-D7F3-E0DC-DD332BBAF470}"/>
              </a:ext>
            </a:extLst>
          </p:cNvPr>
          <p:cNvSpPr txBox="1"/>
          <p:nvPr/>
        </p:nvSpPr>
        <p:spPr>
          <a:xfrm>
            <a:off x="703613" y="2571750"/>
            <a:ext cx="221536" cy="253916"/>
          </a:xfrm>
          <a:prstGeom prst="rect">
            <a:avLst/>
          </a:prstGeom>
          <a:noFill/>
        </p:spPr>
        <p:txBody>
          <a:bodyPr wrap="none" rtlCol="0">
            <a:spAutoFit/>
          </a:bodyPr>
          <a:lstStyle/>
          <a:p>
            <a:r>
              <a:rPr lang="en-US" sz="1050" dirty="0"/>
              <a:t>.</a:t>
            </a:r>
          </a:p>
        </p:txBody>
      </p:sp>
      <p:pic>
        <p:nvPicPr>
          <p:cNvPr id="6146" name="Picture 2" descr="Figure 1. ">
            <a:extLst>
              <a:ext uri="{FF2B5EF4-FFF2-40B4-BE49-F238E27FC236}">
                <a16:creationId xmlns:a16="http://schemas.microsoft.com/office/drawing/2014/main" id="{328B2860-133C-8FD9-4BCD-8BD599774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185"/>
          <a:stretch/>
        </p:blipFill>
        <p:spPr bwMode="auto">
          <a:xfrm>
            <a:off x="952721" y="758479"/>
            <a:ext cx="5685924" cy="30281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D921B0B-5CA7-9207-7AF0-6D64ED7ECBCB}"/>
              </a:ext>
            </a:extLst>
          </p:cNvPr>
          <p:cNvSpPr txBox="1"/>
          <p:nvPr/>
        </p:nvSpPr>
        <p:spPr>
          <a:xfrm>
            <a:off x="170822" y="3904624"/>
            <a:ext cx="8802356" cy="1631216"/>
          </a:xfrm>
          <a:prstGeom prst="rect">
            <a:avLst/>
          </a:prstGeom>
          <a:noFill/>
        </p:spPr>
        <p:txBody>
          <a:bodyPr wrap="square">
            <a:spAutoFit/>
          </a:bodyPr>
          <a:lstStyle/>
          <a:p>
            <a:r>
              <a:rPr lang="en-US" sz="1800" dirty="0"/>
              <a:t>Could be modelled as a branching process or an agent-based model, but atto-fox problem is “not so much about the determinism”.</a:t>
            </a:r>
          </a:p>
          <a:p>
            <a:endParaRPr lang="en-US" sz="1800" dirty="0"/>
          </a:p>
          <a:p>
            <a:r>
              <a:rPr lang="en-US" sz="1200" dirty="0" err="1"/>
              <a:t>Martignoni</a:t>
            </a:r>
            <a:r>
              <a:rPr lang="en-US" sz="1200" dirty="0"/>
              <a:t> et al. 2024. Is SARS-CoV-2 elimination or mitigation best? Regional and disease characteristics determine the best strategy</a:t>
            </a:r>
          </a:p>
          <a:p>
            <a:endParaRPr lang="en-US" sz="1800" dirty="0"/>
          </a:p>
        </p:txBody>
      </p:sp>
      <p:pic>
        <p:nvPicPr>
          <p:cNvPr id="2" name="Picture 2" descr="Rebecca Tysons - Students">
            <a:extLst>
              <a:ext uri="{FF2B5EF4-FFF2-40B4-BE49-F238E27FC236}">
                <a16:creationId xmlns:a16="http://schemas.microsoft.com/office/drawing/2014/main" id="{82ECC8AE-D367-A54B-3DFC-BAEB3CAD99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55925" y="1253894"/>
            <a:ext cx="1136776" cy="1458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C5C082-C065-5EB8-1535-88C9FED403FD}"/>
              </a:ext>
            </a:extLst>
          </p:cNvPr>
          <p:cNvSpPr txBox="1"/>
          <p:nvPr/>
        </p:nvSpPr>
        <p:spPr>
          <a:xfrm>
            <a:off x="7111071" y="2711990"/>
            <a:ext cx="2032929" cy="338554"/>
          </a:xfrm>
          <a:prstGeom prst="rect">
            <a:avLst/>
          </a:prstGeom>
          <a:noFill/>
        </p:spPr>
        <p:txBody>
          <a:bodyPr wrap="none" rtlCol="0">
            <a:spAutoFit/>
          </a:bodyPr>
          <a:lstStyle/>
          <a:p>
            <a:r>
              <a:rPr lang="en-US" sz="1600" dirty="0">
                <a:latin typeface="Helvetica" pitchFamily="2" charset="0"/>
              </a:rPr>
              <a:t>Dr. Maria </a:t>
            </a:r>
            <a:r>
              <a:rPr lang="en-US" sz="1600" dirty="0" err="1">
                <a:latin typeface="Helvetica" pitchFamily="2" charset="0"/>
              </a:rPr>
              <a:t>Martignoni</a:t>
            </a:r>
            <a:endParaRPr lang="en-US" sz="1600" dirty="0">
              <a:latin typeface="Helvetica" pitchFamily="2" charset="0"/>
            </a:endParaRPr>
          </a:p>
        </p:txBody>
      </p:sp>
    </p:spTree>
    <p:extLst>
      <p:ext uri="{BB962C8B-B14F-4D97-AF65-F5344CB8AC3E}">
        <p14:creationId xmlns:p14="http://schemas.microsoft.com/office/powerpoint/2010/main" val="312995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3" name="TextBox 2">
            <a:extLst>
              <a:ext uri="{FF2B5EF4-FFF2-40B4-BE49-F238E27FC236}">
                <a16:creationId xmlns:a16="http://schemas.microsoft.com/office/drawing/2014/main" id="{B285C9F2-7CAB-57B2-D986-8B67ECEC0A43}"/>
              </a:ext>
            </a:extLst>
          </p:cNvPr>
          <p:cNvSpPr txBox="1"/>
          <p:nvPr/>
        </p:nvSpPr>
        <p:spPr>
          <a:xfrm>
            <a:off x="703613" y="2571750"/>
            <a:ext cx="221536" cy="253916"/>
          </a:xfrm>
          <a:prstGeom prst="rect">
            <a:avLst/>
          </a:prstGeom>
          <a:noFill/>
        </p:spPr>
        <p:txBody>
          <a:bodyPr wrap="none" rtlCol="0">
            <a:spAutoFit/>
          </a:bodyPr>
          <a:lstStyle/>
          <a:p>
            <a:r>
              <a:rPr lang="en-US" sz="1050" dirty="0"/>
              <a:t>.</a:t>
            </a:r>
          </a:p>
        </p:txBody>
      </p:sp>
      <p:pic>
        <p:nvPicPr>
          <p:cNvPr id="7" name="Picture 2" descr="Figure 1. ">
            <a:extLst>
              <a:ext uri="{FF2B5EF4-FFF2-40B4-BE49-F238E27FC236}">
                <a16:creationId xmlns:a16="http://schemas.microsoft.com/office/drawing/2014/main" id="{1D67E7DA-E23E-5850-9FF7-248D7ABA27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185"/>
          <a:stretch/>
        </p:blipFill>
        <p:spPr bwMode="auto">
          <a:xfrm>
            <a:off x="311700" y="1376437"/>
            <a:ext cx="4136688" cy="22030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5EA7F5-F2EB-794C-AE6F-86178488DFAD}"/>
              </a:ext>
            </a:extLst>
          </p:cNvPr>
          <p:cNvSpPr txBox="1"/>
          <p:nvPr/>
        </p:nvSpPr>
        <p:spPr>
          <a:xfrm>
            <a:off x="140878" y="4578283"/>
            <a:ext cx="9253641" cy="523220"/>
          </a:xfrm>
          <a:prstGeom prst="rect">
            <a:avLst/>
          </a:prstGeom>
          <a:noFill/>
        </p:spPr>
        <p:txBody>
          <a:bodyPr wrap="square" rtlCol="0">
            <a:spAutoFit/>
          </a:bodyPr>
          <a:lstStyle/>
          <a:p>
            <a:r>
              <a:rPr lang="en-US" dirty="0" err="1"/>
              <a:t>Martignoni</a:t>
            </a:r>
            <a:r>
              <a:rPr lang="en-US" dirty="0"/>
              <a:t> et al. 2024. Is SARS-CoV-2 elimination or mitigation best? Regional and disease characteristics determine the best strategy</a:t>
            </a:r>
          </a:p>
        </p:txBody>
      </p:sp>
      <p:sp>
        <p:nvSpPr>
          <p:cNvPr id="12" name="TextBox 11">
            <a:extLst>
              <a:ext uri="{FF2B5EF4-FFF2-40B4-BE49-F238E27FC236}">
                <a16:creationId xmlns:a16="http://schemas.microsoft.com/office/drawing/2014/main" id="{19894E46-0B37-C38B-E5DA-5906CEE617BD}"/>
              </a:ext>
            </a:extLst>
          </p:cNvPr>
          <p:cNvSpPr txBox="1"/>
          <p:nvPr/>
        </p:nvSpPr>
        <p:spPr>
          <a:xfrm>
            <a:off x="4572000" y="1300694"/>
            <a:ext cx="4714493" cy="338554"/>
          </a:xfrm>
          <a:prstGeom prst="rect">
            <a:avLst/>
          </a:prstGeom>
          <a:noFill/>
        </p:spPr>
        <p:txBody>
          <a:bodyPr wrap="square" rtlCol="0">
            <a:spAutoFit/>
          </a:bodyPr>
          <a:lstStyle/>
          <a:p>
            <a:r>
              <a:rPr lang="en-US" sz="1600" dirty="0"/>
              <a:t>Percentage of days with mild restrictions, </a:t>
            </a:r>
            <a:r>
              <a:rPr lang="en-US" sz="1600" i="1" dirty="0" err="1">
                <a:latin typeface="Times New Roman" panose="02020603050405020304" pitchFamily="18" charset="0"/>
                <a:cs typeface="Times New Roman" panose="02020603050405020304" pitchFamily="18" charset="0"/>
              </a:rPr>
              <a:t>T</a:t>
            </a:r>
            <a:r>
              <a:rPr lang="en-US" sz="1600" i="1" baseline="-25000" dirty="0" err="1"/>
              <a:t>e</a:t>
            </a:r>
            <a:r>
              <a:rPr lang="en-US" sz="1600" dirty="0"/>
              <a:t> &lt; </a:t>
            </a:r>
            <a:r>
              <a:rPr lang="en-US" sz="1600" i="1" dirty="0">
                <a:latin typeface="Times New Roman" panose="02020603050405020304" pitchFamily="18" charset="0"/>
                <a:cs typeface="Times New Roman" panose="02020603050405020304" pitchFamily="18" charset="0"/>
              </a:rPr>
              <a:t>T</a:t>
            </a:r>
            <a:r>
              <a:rPr lang="en-US" sz="1600" baseline="-25000" dirty="0"/>
              <a:t>i</a:t>
            </a:r>
          </a:p>
        </p:txBody>
      </p:sp>
      <p:pic>
        <p:nvPicPr>
          <p:cNvPr id="13" name="Picture 12">
            <a:extLst>
              <a:ext uri="{FF2B5EF4-FFF2-40B4-BE49-F238E27FC236}">
                <a16:creationId xmlns:a16="http://schemas.microsoft.com/office/drawing/2014/main" id="{F962D68B-82FD-0A81-2371-E71403E29E02}"/>
              </a:ext>
            </a:extLst>
          </p:cNvPr>
          <p:cNvPicPr>
            <a:picLocks noChangeAspect="1"/>
          </p:cNvPicPr>
          <p:nvPr/>
        </p:nvPicPr>
        <p:blipFill>
          <a:blip r:embed="rId4"/>
          <a:stretch>
            <a:fillRect/>
          </a:stretch>
        </p:blipFill>
        <p:spPr>
          <a:xfrm>
            <a:off x="5734902" y="1943969"/>
            <a:ext cx="1679314" cy="627781"/>
          </a:xfrm>
          <a:prstGeom prst="rect">
            <a:avLst/>
          </a:prstGeom>
        </p:spPr>
      </p:pic>
      <p:pic>
        <p:nvPicPr>
          <p:cNvPr id="14" name="Picture 13">
            <a:extLst>
              <a:ext uri="{FF2B5EF4-FFF2-40B4-BE49-F238E27FC236}">
                <a16:creationId xmlns:a16="http://schemas.microsoft.com/office/drawing/2014/main" id="{6C6B8782-A208-D241-E541-140096DBBA0F}"/>
              </a:ext>
            </a:extLst>
          </p:cNvPr>
          <p:cNvPicPr>
            <a:picLocks noChangeAspect="1"/>
          </p:cNvPicPr>
          <p:nvPr/>
        </p:nvPicPr>
        <p:blipFill>
          <a:blip r:embed="rId5"/>
          <a:stretch>
            <a:fillRect/>
          </a:stretch>
        </p:blipFill>
        <p:spPr>
          <a:xfrm>
            <a:off x="4961820" y="3014068"/>
            <a:ext cx="2855595" cy="761492"/>
          </a:xfrm>
          <a:prstGeom prst="rect">
            <a:avLst/>
          </a:prstGeom>
        </p:spPr>
      </p:pic>
      <p:sp>
        <p:nvSpPr>
          <p:cNvPr id="17" name="Google Shape;81;p17">
            <a:extLst>
              <a:ext uri="{FF2B5EF4-FFF2-40B4-BE49-F238E27FC236}">
                <a16:creationId xmlns:a16="http://schemas.microsoft.com/office/drawing/2014/main" id="{4D53B794-EAE6-0781-E9E3-EB15A290B4E5}"/>
              </a:ext>
            </a:extLst>
          </p:cNvPr>
          <p:cNvSpPr txBox="1">
            <a:spLocks noGrp="1"/>
          </p:cNvSpPr>
          <p:nvPr>
            <p:ph type="title"/>
          </p:nvPr>
        </p:nvSpPr>
        <p:spPr>
          <a:xfrm>
            <a:off x="0" y="67753"/>
            <a:ext cx="9144000" cy="572700"/>
          </a:xfrm>
          <a:prstGeom prst="rect">
            <a:avLst/>
          </a:prstGeom>
        </p:spPr>
        <p:txBody>
          <a:bodyPr spcFirstLastPara="1" vert="horz" wrap="square" lIns="91425" tIns="91425" rIns="91425" bIns="91425" rtlCol="0" anchor="t" anchorCtr="0">
            <a:normAutofit fontScale="90000"/>
          </a:bodyPr>
          <a:lstStyle/>
          <a:p>
            <a:pPr lvl="1"/>
            <a:r>
              <a:rPr lang="en-US" sz="2800" dirty="0"/>
              <a:t>Fixes: Modelling outbreak duration and time between outbreaks</a:t>
            </a:r>
          </a:p>
        </p:txBody>
      </p:sp>
    </p:spTree>
    <p:extLst>
      <p:ext uri="{BB962C8B-B14F-4D97-AF65-F5344CB8AC3E}">
        <p14:creationId xmlns:p14="http://schemas.microsoft.com/office/powerpoint/2010/main" val="327887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the COVID-19 pandemic taught </a:t>
            </a:r>
            <a:r>
              <a:rPr lang="en" dirty="0" err="1"/>
              <a:t>modellers</a:t>
            </a:r>
            <a:r>
              <a:rPr lang="en" dirty="0"/>
              <a:t> about future pandemic preparedness</a:t>
            </a:r>
            <a:endParaRPr dirty="0"/>
          </a:p>
        </p:txBody>
      </p:sp>
      <p:sp>
        <p:nvSpPr>
          <p:cNvPr id="61" name="Google Shape;61;p14"/>
          <p:cNvSpPr txBox="1">
            <a:spLocks noGrp="1"/>
          </p:cNvSpPr>
          <p:nvPr>
            <p:ph type="body" idx="1"/>
          </p:nvPr>
        </p:nvSpPr>
        <p:spPr>
          <a:xfrm>
            <a:off x="311700" y="1142425"/>
            <a:ext cx="8520600" cy="3751122"/>
          </a:xfrm>
          <a:prstGeom prst="rect">
            <a:avLst/>
          </a:prstGeom>
        </p:spPr>
        <p:txBody>
          <a:bodyPr spcFirstLastPara="1" wrap="square" lIns="91425" tIns="91425" rIns="91425" bIns="91425" anchor="t" anchorCtr="0">
            <a:normAutofit/>
          </a:bodyPr>
          <a:lstStyle/>
          <a:p>
            <a:pPr marL="342900" lvl="0" algn="l" rtl="0">
              <a:spcBef>
                <a:spcPts val="0"/>
              </a:spcBef>
              <a:spcAft>
                <a:spcPts val="0"/>
              </a:spcAft>
              <a:buFont typeface="+mj-lt"/>
              <a:buAutoNum type="arabicPeriod"/>
            </a:pPr>
            <a:r>
              <a:rPr lang="en-CA" dirty="0"/>
              <a:t>Technical issues that need to be considered to do modeling to support all jurisdictions</a:t>
            </a:r>
          </a:p>
          <a:p>
            <a:pPr marL="800100" lvl="1"/>
            <a:r>
              <a:rPr lang="en-CA" dirty="0"/>
              <a:t>Pitfall1: atto-fox</a:t>
            </a:r>
          </a:p>
          <a:p>
            <a:pPr marL="800100" lvl="1"/>
            <a:r>
              <a:rPr lang="en-CA" dirty="0"/>
              <a:t>Pitfall 2: island of </a:t>
            </a:r>
            <a:r>
              <a:rPr lang="en-CA" dirty="0" err="1"/>
              <a:t>Transmithica</a:t>
            </a:r>
            <a:endParaRPr lang="en-CA" dirty="0"/>
          </a:p>
          <a:p>
            <a:pPr marL="800100" lvl="1"/>
            <a:r>
              <a:rPr lang="en-CA" dirty="0"/>
              <a:t>Pitfall 3: over-generalization</a:t>
            </a:r>
          </a:p>
          <a:p>
            <a:pPr marL="800100" lvl="1"/>
            <a:r>
              <a:rPr lang="en-CA" dirty="0"/>
              <a:t>Fixes</a:t>
            </a:r>
          </a:p>
          <a:p>
            <a:pPr marL="482600" lvl="1" indent="0">
              <a:buNone/>
            </a:pPr>
            <a:endParaRPr lang="en-CA" dirty="0"/>
          </a:p>
          <a:p>
            <a:pPr marL="342900" lvl="0" algn="l" rtl="0">
              <a:spcBef>
                <a:spcPts val="0"/>
              </a:spcBef>
              <a:spcAft>
                <a:spcPts val="0"/>
              </a:spcAft>
              <a:buFont typeface="+mj-lt"/>
              <a:buAutoNum type="arabicPeriod"/>
            </a:pPr>
            <a:r>
              <a:rPr lang="en-CA" dirty="0"/>
              <a:t>Modelling philosophy</a:t>
            </a:r>
          </a:p>
          <a:p>
            <a:pPr marL="800100" lvl="1"/>
            <a:r>
              <a:rPr lang="en-CA" dirty="0"/>
              <a:t>Mechanistic vs. statistical</a:t>
            </a:r>
          </a:p>
          <a:p>
            <a:pPr marL="800100" lvl="1"/>
            <a:r>
              <a:rPr lang="en-CA" dirty="0"/>
              <a:t>Agent-based vs. compartmental</a:t>
            </a:r>
          </a:p>
          <a:p>
            <a:pPr marL="800100" lvl="1"/>
            <a:r>
              <a:rPr lang="en-CA" dirty="0"/>
              <a:t>Space stations vs. fire stations</a:t>
            </a:r>
          </a:p>
          <a:p>
            <a:pPr marL="482600" lvl="1" indent="0">
              <a:buNone/>
            </a:pPr>
            <a:endParaRPr lang="en-CA" dirty="0"/>
          </a:p>
          <a:p>
            <a:pPr marL="342900">
              <a:buFont typeface="+mj-lt"/>
              <a:buAutoNum type="arabicPeriod"/>
            </a:pPr>
            <a:r>
              <a:rPr lang="en-CA" dirty="0"/>
              <a:t>The profession: modellers in pandemic decision support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rotWithShape="1">
          <a:blip r:embed="rId3">
            <a:alphaModFix/>
          </a:blip>
          <a:srcRect/>
          <a:stretch/>
        </p:blipFill>
        <p:spPr>
          <a:xfrm>
            <a:off x="565301" y="661525"/>
            <a:ext cx="7334098" cy="4032299"/>
          </a:xfrm>
          <a:prstGeom prst="rect">
            <a:avLst/>
          </a:prstGeom>
          <a:noFill/>
          <a:ln>
            <a:noFill/>
          </a:ln>
        </p:spPr>
      </p:pic>
      <p:sp>
        <p:nvSpPr>
          <p:cNvPr id="233" name="Google Shape;233;p33"/>
          <p:cNvSpPr txBox="1">
            <a:spLocks noGrp="1"/>
          </p:cNvSpPr>
          <p:nvPr>
            <p:ph type="title"/>
          </p:nvPr>
        </p:nvSpPr>
        <p:spPr>
          <a:xfrm>
            <a:off x="140677" y="102125"/>
            <a:ext cx="8691623"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Model fitting: importation-community spread switch model</a:t>
            </a:r>
            <a:endParaRPr dirty="0"/>
          </a:p>
        </p:txBody>
      </p:sp>
      <p:sp>
        <p:nvSpPr>
          <p:cNvPr id="234" name="Google Shape;23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sp>
        <p:nvSpPr>
          <p:cNvPr id="235" name="Google Shape;235;p33"/>
          <p:cNvSpPr txBox="1"/>
          <p:nvPr/>
        </p:nvSpPr>
        <p:spPr>
          <a:xfrm>
            <a:off x="101600" y="4743300"/>
            <a:ext cx="8661300" cy="397001"/>
          </a:xfrm>
          <a:prstGeom prst="rect">
            <a:avLst/>
          </a:prstGeom>
          <a:noFill/>
          <a:ln>
            <a:noFill/>
          </a:ln>
        </p:spPr>
        <p:txBody>
          <a:bodyPr spcFirstLastPara="1" wrap="square" lIns="91425" tIns="91425" rIns="91425" bIns="91425" anchor="t" anchorCtr="0">
            <a:spAutoFit/>
          </a:bodyPr>
          <a:lstStyle/>
          <a:p>
            <a:pPr marL="228600" marR="0" lvl="0" indent="0" algn="l" rtl="0">
              <a:lnSpc>
                <a:spcPct val="115000"/>
              </a:lnSpc>
              <a:spcBef>
                <a:spcPts val="0"/>
              </a:spcBef>
              <a:spcAft>
                <a:spcPts val="0"/>
              </a:spcAft>
              <a:buClr>
                <a:srgbClr val="000000"/>
              </a:buClr>
              <a:buSzPts val="1400"/>
              <a:buFont typeface="Arial"/>
              <a:buNone/>
            </a:pPr>
            <a:r>
              <a:rPr lang="en" sz="1200" dirty="0"/>
              <a:t>Figure by Zahra Mohammadi, in collaboration with Steve Walker using macpan2 (unpublished) </a:t>
            </a:r>
            <a:endParaRPr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105508" y="137294"/>
            <a:ext cx="8726792"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Model fitting: importation-community spread switch model</a:t>
            </a:r>
            <a:endParaRPr dirty="0"/>
          </a:p>
        </p:txBody>
      </p:sp>
      <p:sp>
        <p:nvSpPr>
          <p:cNvPr id="241" name="Google Shape;241;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lnSpcReduction="10000"/>
          </a:bodyPr>
          <a:lstStyle/>
          <a:p>
            <a:pPr marL="457200" lvl="0" indent="-355600" algn="l" rtl="0">
              <a:lnSpc>
                <a:spcPct val="150000"/>
              </a:lnSpc>
              <a:spcBef>
                <a:spcPts val="0"/>
              </a:spcBef>
              <a:spcAft>
                <a:spcPts val="0"/>
              </a:spcAft>
              <a:buSzPts val="2000"/>
              <a:buChar char="●"/>
            </a:pPr>
            <a:r>
              <a:rPr lang="en" sz="2000" u="sng" dirty="0"/>
              <a:t>Data</a:t>
            </a:r>
            <a:r>
              <a:rPr lang="en" sz="2000" dirty="0"/>
              <a:t>: incidence of travel-related cases (dark shading) and community cases (light shading)</a:t>
            </a:r>
            <a:endParaRPr sz="2000" dirty="0"/>
          </a:p>
          <a:p>
            <a:pPr marL="457200" lvl="0" indent="-355600" algn="l" rtl="0">
              <a:lnSpc>
                <a:spcPct val="150000"/>
              </a:lnSpc>
              <a:spcBef>
                <a:spcPts val="0"/>
              </a:spcBef>
              <a:spcAft>
                <a:spcPts val="0"/>
              </a:spcAft>
              <a:buSzPts val="2000"/>
              <a:buChar char="●"/>
            </a:pPr>
            <a:r>
              <a:rPr lang="en" sz="2000" dirty="0"/>
              <a:t>Include a model variable that is travelers in isolation</a:t>
            </a:r>
            <a:endParaRPr sz="2000" dirty="0"/>
          </a:p>
          <a:p>
            <a:pPr marL="457200" lvl="0" indent="-355600" algn="l" rtl="0">
              <a:lnSpc>
                <a:spcPct val="150000"/>
              </a:lnSpc>
              <a:spcBef>
                <a:spcPts val="0"/>
              </a:spcBef>
              <a:spcAft>
                <a:spcPts val="0"/>
              </a:spcAft>
              <a:buSzPts val="2000"/>
              <a:buChar char="●"/>
            </a:pPr>
            <a:r>
              <a:rPr lang="en" sz="2000" dirty="0"/>
              <a:t>10 days before a reported community outbreak, briefly allow the rate that an isolating traveler infects a susceptible community members to be positive (vertical dashed line)</a:t>
            </a:r>
            <a:endParaRPr sz="2000" dirty="0"/>
          </a:p>
          <a:p>
            <a:pPr marL="914400" lvl="1" indent="-330200" algn="l" rtl="0">
              <a:lnSpc>
                <a:spcPct val="150000"/>
              </a:lnSpc>
              <a:spcBef>
                <a:spcPts val="0"/>
              </a:spcBef>
              <a:spcAft>
                <a:spcPts val="0"/>
              </a:spcAft>
              <a:buSzPts val="1600"/>
              <a:buChar char="○"/>
            </a:pPr>
            <a:r>
              <a:rPr lang="en" sz="1600" dirty="0"/>
              <a:t>All other times this rate is 0</a:t>
            </a:r>
            <a:endParaRPr sz="1600" dirty="0"/>
          </a:p>
          <a:p>
            <a:pPr marL="457200" lvl="0" indent="-355600" algn="l" rtl="0">
              <a:lnSpc>
                <a:spcPct val="150000"/>
              </a:lnSpc>
              <a:spcBef>
                <a:spcPts val="0"/>
              </a:spcBef>
              <a:spcAft>
                <a:spcPts val="0"/>
              </a:spcAft>
              <a:buSzPts val="2000"/>
              <a:buChar char="●"/>
            </a:pPr>
            <a:r>
              <a:rPr lang="en" sz="2000" dirty="0"/>
              <a:t>When infection incidence is less than a small threshold, set to 0.</a:t>
            </a:r>
            <a:endParaRPr sz="2000" dirty="0"/>
          </a:p>
        </p:txBody>
      </p:sp>
      <p:sp>
        <p:nvSpPr>
          <p:cNvPr id="242" name="Google Shape;24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7A6D7F22-5155-2CB0-3665-B09640D4E32D}"/>
            </a:ext>
          </a:extLst>
        </p:cNvPr>
        <p:cNvGrpSpPr/>
        <p:nvPr/>
      </p:nvGrpSpPr>
      <p:grpSpPr>
        <a:xfrm>
          <a:off x="0" y="0"/>
          <a:ext cx="0" cy="0"/>
          <a:chOff x="0" y="0"/>
          <a:chExt cx="0" cy="0"/>
        </a:xfrm>
      </p:grpSpPr>
      <p:sp>
        <p:nvSpPr>
          <p:cNvPr id="240" name="Google Shape;240;p34">
            <a:extLst>
              <a:ext uri="{FF2B5EF4-FFF2-40B4-BE49-F238E27FC236}">
                <a16:creationId xmlns:a16="http://schemas.microsoft.com/office/drawing/2014/main" id="{9821085D-AA2B-29D6-247F-76B6D15B0F2C}"/>
              </a:ext>
            </a:extLst>
          </p:cNvPr>
          <p:cNvSpPr txBox="1">
            <a:spLocks noGrp="1"/>
          </p:cNvSpPr>
          <p:nvPr>
            <p:ph type="title"/>
          </p:nvPr>
        </p:nvSpPr>
        <p:spPr>
          <a:xfrm>
            <a:off x="105508" y="137294"/>
            <a:ext cx="8726792"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Features of the importation-community spread switch model</a:t>
            </a:r>
            <a:endParaRPr dirty="0"/>
          </a:p>
        </p:txBody>
      </p:sp>
      <p:sp>
        <p:nvSpPr>
          <p:cNvPr id="241" name="Google Shape;241;p34">
            <a:extLst>
              <a:ext uri="{FF2B5EF4-FFF2-40B4-BE49-F238E27FC236}">
                <a16:creationId xmlns:a16="http://schemas.microsoft.com/office/drawing/2014/main" id="{E7C6D712-9689-D9F5-C26A-A97CFE98BF2C}"/>
              </a:ext>
            </a:extLst>
          </p:cNvPr>
          <p:cNvSpPr txBox="1">
            <a:spLocks noGrp="1"/>
          </p:cNvSpPr>
          <p:nvPr>
            <p:ph type="body" idx="1"/>
          </p:nvPr>
        </p:nvSpPr>
        <p:spPr>
          <a:xfrm>
            <a:off x="311700" y="1152475"/>
            <a:ext cx="8520600" cy="2655850"/>
          </a:xfrm>
          <a:prstGeom prst="rect">
            <a:avLst/>
          </a:prstGeom>
          <a:noFill/>
          <a:ln>
            <a:noFill/>
          </a:ln>
        </p:spPr>
        <p:txBody>
          <a:bodyPr spcFirstLastPara="1" wrap="square" lIns="91425" tIns="91425" rIns="91425" bIns="91425" anchor="t" anchorCtr="0">
            <a:normAutofit/>
          </a:bodyPr>
          <a:lstStyle/>
          <a:p>
            <a:pPr marL="101600" lvl="0" indent="0" algn="l" rtl="0">
              <a:lnSpc>
                <a:spcPct val="150000"/>
              </a:lnSpc>
              <a:spcBef>
                <a:spcPts val="0"/>
              </a:spcBef>
              <a:spcAft>
                <a:spcPts val="0"/>
              </a:spcAft>
              <a:buSzPts val="2000"/>
              <a:buNone/>
            </a:pPr>
            <a:r>
              <a:rPr lang="en-CA" sz="2000" dirty="0"/>
              <a:t>Overcomes:</a:t>
            </a:r>
          </a:p>
          <a:p>
            <a:pPr marL="444500">
              <a:lnSpc>
                <a:spcPct val="150000"/>
              </a:lnSpc>
              <a:buSzPts val="2000"/>
            </a:pPr>
            <a:r>
              <a:rPr lang="en-CA" sz="2000" dirty="0"/>
              <a:t>Pitfall 1 (atto-fox) by setting low incidence to 0</a:t>
            </a:r>
          </a:p>
          <a:p>
            <a:pPr marL="444500">
              <a:lnSpc>
                <a:spcPct val="150000"/>
              </a:lnSpc>
              <a:buSzPts val="2000"/>
            </a:pPr>
            <a:r>
              <a:rPr lang="en-CA" sz="2000" dirty="0"/>
              <a:t>Pitfall 2 (island of </a:t>
            </a:r>
            <a:r>
              <a:rPr lang="en-CA" sz="2000" dirty="0" err="1"/>
              <a:t>Transmithica</a:t>
            </a:r>
            <a:r>
              <a:rPr lang="en-CA" sz="2000" dirty="0"/>
              <a:t>) by fixing the community outbreak start dates (vertical dashed lines). Start date is not treated as uncertain.</a:t>
            </a:r>
          </a:p>
        </p:txBody>
      </p:sp>
    </p:spTree>
    <p:extLst>
      <p:ext uri="{BB962C8B-B14F-4D97-AF65-F5344CB8AC3E}">
        <p14:creationId xmlns:p14="http://schemas.microsoft.com/office/powerpoint/2010/main" val="213820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105508" y="137294"/>
            <a:ext cx="8726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Scenario modelling, i.e. following from the switch model</a:t>
            </a:r>
            <a:endParaRPr dirty="0"/>
          </a:p>
        </p:txBody>
      </p:sp>
      <p:pic>
        <p:nvPicPr>
          <p:cNvPr id="257" name="Google Shape;257;p36"/>
          <p:cNvPicPr preferRelativeResize="0"/>
          <p:nvPr/>
        </p:nvPicPr>
        <p:blipFill>
          <a:blip r:embed="rId3">
            <a:alphaModFix/>
          </a:blip>
          <a:stretch>
            <a:fillRect/>
          </a:stretch>
        </p:blipFill>
        <p:spPr>
          <a:xfrm>
            <a:off x="105500" y="786200"/>
            <a:ext cx="4980800" cy="2490400"/>
          </a:xfrm>
          <a:prstGeom prst="rect">
            <a:avLst/>
          </a:prstGeom>
          <a:noFill/>
          <a:ln>
            <a:noFill/>
          </a:ln>
        </p:spPr>
      </p:pic>
      <p:graphicFrame>
        <p:nvGraphicFramePr>
          <p:cNvPr id="259" name="Google Shape;259;p36"/>
          <p:cNvGraphicFramePr/>
          <p:nvPr/>
        </p:nvGraphicFramePr>
        <p:xfrm>
          <a:off x="5212700" y="710000"/>
          <a:ext cx="3619500" cy="3931860"/>
        </p:xfrm>
        <a:graphic>
          <a:graphicData uri="http://schemas.openxmlformats.org/drawingml/2006/table">
            <a:tbl>
              <a:tblPr>
                <a:noFill/>
              </a:tblPr>
              <a:tblGrid>
                <a:gridCol w="36195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 sz="1800" b="1">
                          <a:solidFill>
                            <a:schemeClr val="dk2"/>
                          </a:solidFill>
                        </a:rPr>
                        <a:t>Multiple realizations</a:t>
                      </a:r>
                      <a:endParaRPr sz="1800" b="1">
                        <a:solidFill>
                          <a:schemeClr val="dk2"/>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u="sng">
                          <a:solidFill>
                            <a:schemeClr val="dk2"/>
                          </a:solidFill>
                        </a:rPr>
                        <a:t>DO:</a:t>
                      </a:r>
                      <a:endParaRPr sz="1800" u="sng">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Av. number of community outbreaks</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Av. size of community outbreak</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Av. days without community cases</a:t>
                      </a:r>
                      <a:endParaRPr sz="1800">
                        <a:solidFill>
                          <a:schemeClr val="dk2"/>
                        </a:solidFill>
                      </a:endParaRPr>
                    </a:p>
                    <a:p>
                      <a:pPr marL="0" lvl="0" indent="0" algn="l" rtl="0">
                        <a:spcBef>
                          <a:spcPts val="0"/>
                        </a:spcBef>
                        <a:spcAft>
                          <a:spcPts val="0"/>
                        </a:spcAft>
                        <a:buNone/>
                      </a:pPr>
                      <a:r>
                        <a:rPr lang="en" sz="1800" u="sng">
                          <a:solidFill>
                            <a:schemeClr val="dk2"/>
                          </a:solidFill>
                        </a:rPr>
                        <a:t>DO NOT:</a:t>
                      </a:r>
                      <a:endParaRPr sz="1800" u="sng">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Av. prevalence at a given time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Consider the date meaningful</a:t>
                      </a:r>
                      <a:endParaRPr sz="1800">
                        <a:solidFill>
                          <a:schemeClr val="dk2"/>
                        </a:solidFill>
                      </a:endParaRPr>
                    </a:p>
                  </a:txBody>
                  <a:tcPr marL="91425" marR="91425" marT="91425" marB="91425"/>
                </a:tc>
                <a:extLst>
                  <a:ext uri="{0D108BD9-81ED-4DB2-BD59-A6C34878D82A}">
                    <a16:rowId xmlns:a16="http://schemas.microsoft.com/office/drawing/2014/main" val="10001"/>
                  </a:ext>
                </a:extLst>
              </a:tr>
            </a:tbl>
          </a:graphicData>
        </a:graphic>
      </p:graphicFrame>
      <p:sp>
        <p:nvSpPr>
          <p:cNvPr id="260" name="Google Shape;260;p36"/>
          <p:cNvSpPr txBox="1"/>
          <p:nvPr/>
        </p:nvSpPr>
        <p:spPr>
          <a:xfrm>
            <a:off x="215900" y="3352800"/>
            <a:ext cx="4470300" cy="1846629"/>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en" sz="1800" dirty="0">
                <a:solidFill>
                  <a:schemeClr val="dk2"/>
                </a:solidFill>
              </a:rPr>
              <a:t>Community outbreak dates determined by travel-related cases (details next slide)</a:t>
            </a:r>
            <a:endParaRPr sz="1800" dirty="0">
              <a:solidFill>
                <a:schemeClr val="dk2"/>
              </a:solidFill>
            </a:endParaRPr>
          </a:p>
          <a:p>
            <a:pPr marL="457200" lvl="0" indent="0" algn="l" rtl="0">
              <a:spcBef>
                <a:spcPts val="0"/>
              </a:spcBef>
              <a:spcAft>
                <a:spcPts val="0"/>
              </a:spcAft>
              <a:buNone/>
            </a:pPr>
            <a:endParaRPr sz="1800" dirty="0">
              <a:solidFill>
                <a:schemeClr val="dk2"/>
              </a:solidFill>
            </a:endParaRPr>
          </a:p>
          <a:p>
            <a:pPr marL="457200" lvl="0" indent="-342900" algn="l" rtl="0">
              <a:spcBef>
                <a:spcPts val="0"/>
              </a:spcBef>
              <a:spcAft>
                <a:spcPts val="0"/>
              </a:spcAft>
              <a:buClr>
                <a:schemeClr val="dk2"/>
              </a:buClr>
              <a:buSzPts val="1800"/>
              <a:buChar char="●"/>
            </a:pPr>
            <a:r>
              <a:rPr lang="en" sz="1800" dirty="0">
                <a:solidFill>
                  <a:schemeClr val="dk2"/>
                </a:solidFill>
              </a:rPr>
              <a:t>R</a:t>
            </a:r>
            <a:r>
              <a:rPr lang="en" sz="1800" baseline="-25000" dirty="0">
                <a:solidFill>
                  <a:schemeClr val="dk2"/>
                </a:solidFill>
              </a:rPr>
              <a:t>t</a:t>
            </a:r>
            <a:r>
              <a:rPr lang="en" sz="1800" dirty="0">
                <a:solidFill>
                  <a:schemeClr val="dk2"/>
                </a:solidFill>
              </a:rPr>
              <a:t> &gt; 1 except from when community cases ≥ 100 until elimination</a:t>
            </a:r>
            <a:endParaRPr sz="1800" dirty="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0" y="38700"/>
            <a:ext cx="91440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Determining when the outbreaks start for the scenario modelling</a:t>
            </a:r>
            <a:endParaRPr dirty="0"/>
          </a:p>
        </p:txBody>
      </p:sp>
      <p:pic>
        <p:nvPicPr>
          <p:cNvPr id="3" name="Picture 2">
            <a:extLst>
              <a:ext uri="{FF2B5EF4-FFF2-40B4-BE49-F238E27FC236}">
                <a16:creationId xmlns:a16="http://schemas.microsoft.com/office/drawing/2014/main" id="{80A9AC3C-BDC7-EA3E-5D90-4B12C4A89BD7}"/>
              </a:ext>
            </a:extLst>
          </p:cNvPr>
          <p:cNvPicPr>
            <a:picLocks noChangeAspect="1"/>
          </p:cNvPicPr>
          <p:nvPr/>
        </p:nvPicPr>
        <p:blipFill>
          <a:blip r:embed="rId3"/>
          <a:stretch>
            <a:fillRect/>
          </a:stretch>
        </p:blipFill>
        <p:spPr>
          <a:xfrm>
            <a:off x="2502040" y="751957"/>
            <a:ext cx="6641960" cy="4254243"/>
          </a:xfrm>
          <a:prstGeom prst="rect">
            <a:avLst/>
          </a:prstGeom>
        </p:spPr>
      </p:pic>
      <p:sp>
        <p:nvSpPr>
          <p:cNvPr id="268" name="Google Shape;268;p37"/>
          <p:cNvSpPr txBox="1"/>
          <p:nvPr/>
        </p:nvSpPr>
        <p:spPr>
          <a:xfrm>
            <a:off x="217436" y="3072298"/>
            <a:ext cx="2455426"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rPr>
              <a:t>Use the inverse cumulative method to sample the start dates for community outbreaks from the empirical density of infectious travelers (prevalence)</a:t>
            </a:r>
            <a:endParaRPr dirty="0">
              <a:solidFill>
                <a:schemeClr val="dk2"/>
              </a:solidFill>
            </a:endParaRPr>
          </a:p>
        </p:txBody>
      </p:sp>
      <p:sp>
        <p:nvSpPr>
          <p:cNvPr id="4" name="Google Shape;268;p37">
            <a:extLst>
              <a:ext uri="{FF2B5EF4-FFF2-40B4-BE49-F238E27FC236}">
                <a16:creationId xmlns:a16="http://schemas.microsoft.com/office/drawing/2014/main" id="{216173A8-6B09-B1D2-11DA-B07795B6FC3F}"/>
              </a:ext>
            </a:extLst>
          </p:cNvPr>
          <p:cNvSpPr txBox="1"/>
          <p:nvPr/>
        </p:nvSpPr>
        <p:spPr>
          <a:xfrm>
            <a:off x="217436" y="1172074"/>
            <a:ext cx="2284604"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rPr>
              <a:t>Use travel-related case data and a model to estimate infectious travelers (prevalence)</a:t>
            </a:r>
            <a:endParaRPr dirty="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4" name="Google Shape;274;p38"/>
          <p:cNvPicPr preferRelativeResize="0"/>
          <p:nvPr/>
        </p:nvPicPr>
        <p:blipFill>
          <a:blip r:embed="rId3">
            <a:alphaModFix/>
          </a:blip>
          <a:stretch>
            <a:fillRect/>
          </a:stretch>
        </p:blipFill>
        <p:spPr>
          <a:xfrm>
            <a:off x="2608826" y="1051788"/>
            <a:ext cx="6408174" cy="3532726"/>
          </a:xfrm>
          <a:prstGeom prst="rect">
            <a:avLst/>
          </a:prstGeom>
          <a:noFill/>
          <a:ln>
            <a:noFill/>
          </a:ln>
        </p:spPr>
      </p:pic>
      <p:sp>
        <p:nvSpPr>
          <p:cNvPr id="276" name="Google Shape;276;p38"/>
          <p:cNvSpPr txBox="1"/>
          <p:nvPr/>
        </p:nvSpPr>
        <p:spPr>
          <a:xfrm>
            <a:off x="127000" y="1137087"/>
            <a:ext cx="262890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rPr>
              <a:t>Extend this idea by using the same method for a more detailed spillover model</a:t>
            </a:r>
          </a:p>
          <a:p>
            <a:pPr marL="0" lvl="0" indent="0" algn="l" rtl="0">
              <a:spcBef>
                <a:spcPts val="0"/>
              </a:spcBef>
              <a:spcAft>
                <a:spcPts val="0"/>
              </a:spcAft>
              <a:buNone/>
            </a:pPr>
            <a:endParaRPr lang="en" sz="1800" dirty="0">
              <a:solidFill>
                <a:schemeClr val="dk2"/>
              </a:solidFill>
            </a:endParaRPr>
          </a:p>
          <a:p>
            <a:pPr marL="0" lvl="0" indent="0" algn="l" rtl="0">
              <a:spcBef>
                <a:spcPts val="0"/>
              </a:spcBef>
              <a:spcAft>
                <a:spcPts val="0"/>
              </a:spcAft>
              <a:buNone/>
            </a:pPr>
            <a:endParaRPr lang="en" sz="1800" dirty="0">
              <a:solidFill>
                <a:schemeClr val="dk2"/>
              </a:solidFill>
            </a:endParaRPr>
          </a:p>
          <a:p>
            <a:pPr marL="0" lvl="0" indent="0" algn="l" rtl="0">
              <a:spcBef>
                <a:spcPts val="0"/>
              </a:spcBef>
              <a:spcAft>
                <a:spcPts val="0"/>
              </a:spcAft>
              <a:buNone/>
            </a:pPr>
            <a:endParaRPr lang="en" sz="1800" dirty="0">
              <a:solidFill>
                <a:schemeClr val="dk2"/>
              </a:solidFill>
            </a:endParaRPr>
          </a:p>
          <a:p>
            <a:pPr marL="0" lvl="0" indent="0" algn="l" rtl="0">
              <a:spcBef>
                <a:spcPts val="0"/>
              </a:spcBef>
              <a:spcAft>
                <a:spcPts val="0"/>
              </a:spcAft>
              <a:buNone/>
            </a:pPr>
            <a:r>
              <a:rPr lang="en" sz="1800" dirty="0">
                <a:solidFill>
                  <a:schemeClr val="dk2"/>
                </a:solidFill>
              </a:rPr>
              <a:t>i.e., make D into a cumulative density and use inverse method</a:t>
            </a:r>
            <a:endParaRPr sz="1800" dirty="0">
              <a:solidFill>
                <a:schemeClr val="dk2"/>
              </a:solidFill>
            </a:endParaRPr>
          </a:p>
        </p:txBody>
      </p:sp>
      <p:sp>
        <p:nvSpPr>
          <p:cNvPr id="3" name="TextBox 2">
            <a:extLst>
              <a:ext uri="{FF2B5EF4-FFF2-40B4-BE49-F238E27FC236}">
                <a16:creationId xmlns:a16="http://schemas.microsoft.com/office/drawing/2014/main" id="{090D15FE-A2EE-86D0-A2DD-21FEE0744D7E}"/>
              </a:ext>
            </a:extLst>
          </p:cNvPr>
          <p:cNvSpPr txBox="1"/>
          <p:nvPr/>
        </p:nvSpPr>
        <p:spPr>
          <a:xfrm>
            <a:off x="127000" y="4835723"/>
            <a:ext cx="8331580" cy="307777"/>
          </a:xfrm>
          <a:prstGeom prst="rect">
            <a:avLst/>
          </a:prstGeom>
          <a:noFill/>
        </p:spPr>
        <p:txBody>
          <a:bodyPr wrap="square" rtlCol="0">
            <a:spAutoFit/>
          </a:bodyPr>
          <a:lstStyle/>
          <a:p>
            <a:r>
              <a:rPr lang="en-US" dirty="0" err="1"/>
              <a:t>Hurford</a:t>
            </a:r>
            <a:r>
              <a:rPr lang="en-US" dirty="0"/>
              <a:t> et al. 2023. Pandemic modelling for regions implementing an elimination strategy</a:t>
            </a:r>
          </a:p>
        </p:txBody>
      </p:sp>
      <p:sp>
        <p:nvSpPr>
          <p:cNvPr id="6" name="Google Shape;265;p37">
            <a:extLst>
              <a:ext uri="{FF2B5EF4-FFF2-40B4-BE49-F238E27FC236}">
                <a16:creationId xmlns:a16="http://schemas.microsoft.com/office/drawing/2014/main" id="{7D4702B9-1E83-96EE-771E-F4A68572F71A}"/>
              </a:ext>
            </a:extLst>
          </p:cNvPr>
          <p:cNvSpPr txBox="1">
            <a:spLocks noGrp="1"/>
          </p:cNvSpPr>
          <p:nvPr>
            <p:ph type="title"/>
          </p:nvPr>
        </p:nvSpPr>
        <p:spPr>
          <a:xfrm>
            <a:off x="0" y="38700"/>
            <a:ext cx="91440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Determining when the outbreaks start for the scenario modelling</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C0C1E-AC19-CE1E-4E27-8205DC857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5F972-C3F9-B9F2-744A-38539B89C967}"/>
              </a:ext>
            </a:extLst>
          </p:cNvPr>
          <p:cNvSpPr>
            <a:spLocks noGrp="1"/>
          </p:cNvSpPr>
          <p:nvPr>
            <p:ph type="title"/>
          </p:nvPr>
        </p:nvSpPr>
        <p:spPr/>
        <p:txBody>
          <a:bodyPr>
            <a:normAutofit fontScale="90000"/>
          </a:bodyPr>
          <a:lstStyle/>
          <a:p>
            <a:r>
              <a:rPr lang="en-US" dirty="0"/>
              <a:t>Summary: what we learned about the modelling</a:t>
            </a:r>
          </a:p>
        </p:txBody>
      </p:sp>
      <p:sp>
        <p:nvSpPr>
          <p:cNvPr id="3" name="Text Placeholder 2">
            <a:extLst>
              <a:ext uri="{FF2B5EF4-FFF2-40B4-BE49-F238E27FC236}">
                <a16:creationId xmlns:a16="http://schemas.microsoft.com/office/drawing/2014/main" id="{FF8AF8A1-D579-C924-1470-4F1EBBF101C1}"/>
              </a:ext>
            </a:extLst>
          </p:cNvPr>
          <p:cNvSpPr>
            <a:spLocks noGrp="1"/>
          </p:cNvSpPr>
          <p:nvPr>
            <p:ph type="body" idx="1"/>
          </p:nvPr>
        </p:nvSpPr>
        <p:spPr/>
        <p:txBody>
          <a:bodyPr/>
          <a:lstStyle/>
          <a:p>
            <a:r>
              <a:rPr lang="en-US" dirty="0"/>
              <a:t>Model outbreak duration and time between outbreaks (</a:t>
            </a:r>
            <a:r>
              <a:rPr lang="en-US" dirty="0" err="1"/>
              <a:t>Martignoni</a:t>
            </a:r>
            <a:r>
              <a:rPr lang="en-US" dirty="0"/>
              <a:t> et al. 2024)</a:t>
            </a:r>
          </a:p>
          <a:p>
            <a:pPr marL="114300" indent="0">
              <a:buNone/>
            </a:pPr>
            <a:endParaRPr lang="en-US" dirty="0"/>
          </a:p>
          <a:p>
            <a:r>
              <a:rPr lang="en-US" dirty="0"/>
              <a:t>Fit and simulate using the ideas of the importation-community spread switch model (unpublished)</a:t>
            </a:r>
          </a:p>
          <a:p>
            <a:endParaRPr lang="en-US" dirty="0"/>
          </a:p>
          <a:p>
            <a:r>
              <a:rPr lang="en-US" dirty="0"/>
              <a:t>We need general modelling frameworks, with the flexibility:</a:t>
            </a:r>
          </a:p>
          <a:p>
            <a:pPr lvl="1"/>
            <a:r>
              <a:rPr lang="en-US" sz="1600" dirty="0"/>
              <a:t>To model both clusters of cases and community transmission</a:t>
            </a:r>
          </a:p>
          <a:p>
            <a:pPr lvl="1"/>
            <a:r>
              <a:rPr lang="en-US" sz="1600" dirty="0"/>
              <a:t>Such that the complete range of public health responses are potentially optimal</a:t>
            </a:r>
          </a:p>
          <a:p>
            <a:pPr lvl="1"/>
            <a:endParaRPr lang="en-US" dirty="0"/>
          </a:p>
        </p:txBody>
      </p:sp>
    </p:spTree>
    <p:extLst>
      <p:ext uri="{BB962C8B-B14F-4D97-AF65-F5344CB8AC3E}">
        <p14:creationId xmlns:p14="http://schemas.microsoft.com/office/powerpoint/2010/main" val="334208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philosophy</a:t>
            </a:r>
            <a:endParaRPr/>
          </a:p>
        </p:txBody>
      </p:sp>
      <p:sp>
        <p:nvSpPr>
          <p:cNvPr id="67" name="Google Shape;67;p15"/>
          <p:cNvSpPr txBox="1">
            <a:spLocks noGrp="1"/>
          </p:cNvSpPr>
          <p:nvPr>
            <p:ph type="body" idx="1"/>
          </p:nvPr>
        </p:nvSpPr>
        <p:spPr>
          <a:xfrm>
            <a:off x="311700" y="1152475"/>
            <a:ext cx="8520600" cy="248502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Decisions about the types of models to use</a:t>
            </a:r>
            <a:endParaRPr dirty="0"/>
          </a:p>
          <a:p>
            <a:pPr marL="457200" lvl="0" indent="-342900" algn="l" rtl="0">
              <a:spcBef>
                <a:spcPts val="1200"/>
              </a:spcBef>
              <a:spcAft>
                <a:spcPts val="0"/>
              </a:spcAft>
              <a:buSzPts val="1800"/>
              <a:buChar char="●"/>
            </a:pPr>
            <a:r>
              <a:rPr lang="en" dirty="0"/>
              <a:t>Mechanistic models vs. statistical models</a:t>
            </a:r>
            <a:endParaRPr dirty="0"/>
          </a:p>
          <a:p>
            <a:pPr marL="457200" lvl="0" indent="-342900" algn="l" rtl="0">
              <a:spcBef>
                <a:spcPts val="0"/>
              </a:spcBef>
              <a:spcAft>
                <a:spcPts val="0"/>
              </a:spcAft>
              <a:buSzPts val="1800"/>
              <a:buChar char="●"/>
            </a:pPr>
            <a:r>
              <a:rPr lang="en" dirty="0"/>
              <a:t>Agent-based models vs. compartmental models</a:t>
            </a:r>
            <a:endParaRPr dirty="0"/>
          </a:p>
          <a:p>
            <a:pPr marL="457200" lvl="0" indent="-342900" algn="l" rtl="0">
              <a:spcBef>
                <a:spcPts val="0"/>
              </a:spcBef>
              <a:spcAft>
                <a:spcPts val="0"/>
              </a:spcAft>
              <a:buSzPts val="1800"/>
              <a:buChar char="●"/>
            </a:pPr>
            <a:r>
              <a:rPr lang="en" dirty="0"/>
              <a:t>Region-specific models: space stations vs. fire stations</a:t>
            </a:r>
            <a:endParaRPr dirty="0"/>
          </a:p>
          <a:p>
            <a:pPr marL="0" lvl="0" indent="0" algn="l" rtl="0">
              <a:spcBef>
                <a:spcPts val="1200"/>
              </a:spcBef>
              <a:spcAft>
                <a:spcPts val="120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2B33-02C9-5B2F-D991-06B52AA5E9A8}"/>
              </a:ext>
            </a:extLst>
          </p:cNvPr>
          <p:cNvSpPr>
            <a:spLocks noGrp="1"/>
          </p:cNvSpPr>
          <p:nvPr>
            <p:ph type="title"/>
          </p:nvPr>
        </p:nvSpPr>
        <p:spPr>
          <a:xfrm>
            <a:off x="211216" y="158675"/>
            <a:ext cx="8520600" cy="572700"/>
          </a:xfrm>
        </p:spPr>
        <p:txBody>
          <a:bodyPr>
            <a:normAutofit fontScale="90000"/>
          </a:bodyPr>
          <a:lstStyle/>
          <a:p>
            <a:r>
              <a:rPr lang="en-US" dirty="0"/>
              <a:t>Travel-related cases reported in NL</a:t>
            </a:r>
          </a:p>
        </p:txBody>
      </p:sp>
      <p:pic>
        <p:nvPicPr>
          <p:cNvPr id="7" name="Picture 6">
            <a:extLst>
              <a:ext uri="{FF2B5EF4-FFF2-40B4-BE49-F238E27FC236}">
                <a16:creationId xmlns:a16="http://schemas.microsoft.com/office/drawing/2014/main" id="{669883A9-5A84-BF3E-4DC2-81B286A0377E}"/>
              </a:ext>
            </a:extLst>
          </p:cNvPr>
          <p:cNvPicPr>
            <a:picLocks noChangeAspect="1"/>
          </p:cNvPicPr>
          <p:nvPr/>
        </p:nvPicPr>
        <p:blipFill>
          <a:blip r:embed="rId2"/>
          <a:stretch>
            <a:fillRect/>
          </a:stretch>
        </p:blipFill>
        <p:spPr>
          <a:xfrm>
            <a:off x="582904" y="897217"/>
            <a:ext cx="7777223" cy="3650533"/>
          </a:xfrm>
          <a:prstGeom prst="rect">
            <a:avLst/>
          </a:prstGeom>
        </p:spPr>
      </p:pic>
      <p:sp>
        <p:nvSpPr>
          <p:cNvPr id="8" name="TextBox 7">
            <a:extLst>
              <a:ext uri="{FF2B5EF4-FFF2-40B4-BE49-F238E27FC236}">
                <a16:creationId xmlns:a16="http://schemas.microsoft.com/office/drawing/2014/main" id="{848721AE-6935-FFCB-1237-1111AEE12065}"/>
              </a:ext>
            </a:extLst>
          </p:cNvPr>
          <p:cNvSpPr txBox="1"/>
          <p:nvPr/>
        </p:nvSpPr>
        <p:spPr>
          <a:xfrm>
            <a:off x="127000" y="4835723"/>
            <a:ext cx="8331580" cy="307777"/>
          </a:xfrm>
          <a:prstGeom prst="rect">
            <a:avLst/>
          </a:prstGeom>
          <a:noFill/>
        </p:spPr>
        <p:txBody>
          <a:bodyPr wrap="square" rtlCol="0">
            <a:spAutoFit/>
          </a:bodyPr>
          <a:lstStyle/>
          <a:p>
            <a:r>
              <a:rPr lang="en-US" dirty="0" err="1"/>
              <a:t>Hurford</a:t>
            </a:r>
            <a:r>
              <a:rPr lang="en-US" dirty="0"/>
              <a:t> et al. 2023. Pandemic modelling for regions implementing an elimination strategy</a:t>
            </a:r>
          </a:p>
        </p:txBody>
      </p:sp>
    </p:spTree>
    <p:extLst>
      <p:ext uri="{BB962C8B-B14F-4D97-AF65-F5344CB8AC3E}">
        <p14:creationId xmlns:p14="http://schemas.microsoft.com/office/powerpoint/2010/main" val="2828803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A02FDDC7-DD34-18CF-1D16-12AFCCFA3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15" y="0"/>
            <a:ext cx="474464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7A2B34-BFA3-AFD4-F5B5-144FEB06B564}"/>
              </a:ext>
            </a:extLst>
          </p:cNvPr>
          <p:cNvSpPr txBox="1"/>
          <p:nvPr/>
        </p:nvSpPr>
        <p:spPr>
          <a:xfrm>
            <a:off x="5567749" y="213756"/>
            <a:ext cx="3287531" cy="2062103"/>
          </a:xfrm>
          <a:prstGeom prst="rect">
            <a:avLst/>
          </a:prstGeom>
          <a:noFill/>
        </p:spPr>
        <p:txBody>
          <a:bodyPr wrap="square">
            <a:spAutoFit/>
          </a:bodyPr>
          <a:lstStyle/>
          <a:p>
            <a:r>
              <a:rPr lang="en-CA" sz="1600" dirty="0"/>
              <a:t>Model output for the mean number of SARS-CoV-2 infected air travellers by variant and country of departure arriving at their final destination in one of the four largest Canadian airports, as estimated from July 11 to November 27, 2021</a:t>
            </a:r>
            <a:endParaRPr lang="en-US" sz="1600" dirty="0"/>
          </a:p>
        </p:txBody>
      </p:sp>
      <p:sp>
        <p:nvSpPr>
          <p:cNvPr id="7" name="TextBox 6">
            <a:extLst>
              <a:ext uri="{FF2B5EF4-FFF2-40B4-BE49-F238E27FC236}">
                <a16:creationId xmlns:a16="http://schemas.microsoft.com/office/drawing/2014/main" id="{FC3507CC-3C85-6CC1-3C3E-C8AD00C2725F}"/>
              </a:ext>
            </a:extLst>
          </p:cNvPr>
          <p:cNvSpPr txBox="1"/>
          <p:nvPr/>
        </p:nvSpPr>
        <p:spPr>
          <a:xfrm>
            <a:off x="5130140" y="4191080"/>
            <a:ext cx="3725140" cy="738664"/>
          </a:xfrm>
          <a:prstGeom prst="rect">
            <a:avLst/>
          </a:prstGeom>
          <a:noFill/>
        </p:spPr>
        <p:txBody>
          <a:bodyPr wrap="square">
            <a:spAutoFit/>
          </a:bodyPr>
          <a:lstStyle/>
          <a:p>
            <a:r>
              <a:rPr lang="en-CA" sz="1050" dirty="0" err="1"/>
              <a:t>Milwid</a:t>
            </a:r>
            <a:r>
              <a:rPr lang="en-CA" sz="1050" dirty="0"/>
              <a:t>, R.M., Gabriele-Rivet, V., Ogden, N.H. </a:t>
            </a:r>
            <a:r>
              <a:rPr lang="en-CA" sz="1050" i="1" dirty="0"/>
              <a:t>et al.</a:t>
            </a:r>
            <a:r>
              <a:rPr lang="en-CA" sz="1050" dirty="0"/>
              <a:t> A methodology for estimating SARS-CoV-2 importation risk by air travel into Canada between July and November 2021. </a:t>
            </a:r>
            <a:endParaRPr lang="en-US" sz="1050" dirty="0"/>
          </a:p>
        </p:txBody>
      </p:sp>
    </p:spTree>
    <p:extLst>
      <p:ext uri="{BB962C8B-B14F-4D97-AF65-F5344CB8AC3E}">
        <p14:creationId xmlns:p14="http://schemas.microsoft.com/office/powerpoint/2010/main" val="2890106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EB87-13BE-4BEF-DB62-CDBDBFC353E5}"/>
              </a:ext>
            </a:extLst>
          </p:cNvPr>
          <p:cNvSpPr>
            <a:spLocks noGrp="1"/>
          </p:cNvSpPr>
          <p:nvPr>
            <p:ph type="title"/>
          </p:nvPr>
        </p:nvSpPr>
        <p:spPr>
          <a:xfrm>
            <a:off x="0" y="13838"/>
            <a:ext cx="9144000" cy="572700"/>
          </a:xfrm>
        </p:spPr>
        <p:txBody>
          <a:bodyPr>
            <a:normAutofit fontScale="90000"/>
          </a:bodyPr>
          <a:lstStyle/>
          <a:p>
            <a:r>
              <a:rPr lang="en-US" dirty="0"/>
              <a:t>The types of models affected by the pitfalls are not bad approaches </a:t>
            </a:r>
            <a:r>
              <a:rPr lang="en-US" sz="1800" dirty="0"/>
              <a:t>(compartmental models, ODEs, and continuous dependent variables)</a:t>
            </a:r>
          </a:p>
        </p:txBody>
      </p:sp>
      <p:pic>
        <p:nvPicPr>
          <p:cNvPr id="4" name="Picture 3">
            <a:extLst>
              <a:ext uri="{FF2B5EF4-FFF2-40B4-BE49-F238E27FC236}">
                <a16:creationId xmlns:a16="http://schemas.microsoft.com/office/drawing/2014/main" id="{2E7D0E92-C209-8DB6-54C4-4E74C22E6B13}"/>
              </a:ext>
            </a:extLst>
          </p:cNvPr>
          <p:cNvPicPr>
            <a:picLocks noChangeAspect="1"/>
          </p:cNvPicPr>
          <p:nvPr/>
        </p:nvPicPr>
        <p:blipFill>
          <a:blip r:embed="rId2"/>
          <a:stretch>
            <a:fillRect/>
          </a:stretch>
        </p:blipFill>
        <p:spPr>
          <a:xfrm>
            <a:off x="3815397" y="1567224"/>
            <a:ext cx="5242694" cy="2537619"/>
          </a:xfrm>
          <a:prstGeom prst="rect">
            <a:avLst/>
          </a:prstGeom>
        </p:spPr>
      </p:pic>
      <p:sp>
        <p:nvSpPr>
          <p:cNvPr id="5" name="TextBox 4">
            <a:extLst>
              <a:ext uri="{FF2B5EF4-FFF2-40B4-BE49-F238E27FC236}">
                <a16:creationId xmlns:a16="http://schemas.microsoft.com/office/drawing/2014/main" id="{9C1C71FD-95A9-EE39-F33C-ECB73CD41EAC}"/>
              </a:ext>
            </a:extLst>
          </p:cNvPr>
          <p:cNvSpPr txBox="1"/>
          <p:nvPr/>
        </p:nvSpPr>
        <p:spPr>
          <a:xfrm>
            <a:off x="145405" y="4788910"/>
            <a:ext cx="8671526" cy="246221"/>
          </a:xfrm>
          <a:prstGeom prst="rect">
            <a:avLst/>
          </a:prstGeom>
          <a:noFill/>
        </p:spPr>
        <p:txBody>
          <a:bodyPr wrap="square" rtlCol="0">
            <a:spAutoFit/>
          </a:bodyPr>
          <a:lstStyle/>
          <a:p>
            <a:r>
              <a:rPr lang="en-US" sz="1000" dirty="0" err="1"/>
              <a:t>Hurford</a:t>
            </a:r>
            <a:r>
              <a:rPr lang="en-US" sz="1000" dirty="0"/>
              <a:t> and Watmough. 2021. Don’t wait, re-escalate: delayed action results in longer duration of COVID-19 measures. </a:t>
            </a:r>
            <a:r>
              <a:rPr lang="en-US" sz="1000" dirty="0" err="1"/>
              <a:t>MedRxiv</a:t>
            </a:r>
            <a:endParaRPr lang="en-US" sz="1000" dirty="0"/>
          </a:p>
        </p:txBody>
      </p:sp>
      <p:pic>
        <p:nvPicPr>
          <p:cNvPr id="9" name="Picture 8">
            <a:extLst>
              <a:ext uri="{FF2B5EF4-FFF2-40B4-BE49-F238E27FC236}">
                <a16:creationId xmlns:a16="http://schemas.microsoft.com/office/drawing/2014/main" id="{B8A0E319-F7AD-E539-19B3-726E05467FB5}"/>
              </a:ext>
            </a:extLst>
          </p:cNvPr>
          <p:cNvPicPr>
            <a:picLocks noChangeAspect="1"/>
          </p:cNvPicPr>
          <p:nvPr/>
        </p:nvPicPr>
        <p:blipFill>
          <a:blip r:embed="rId3"/>
          <a:stretch>
            <a:fillRect/>
          </a:stretch>
        </p:blipFill>
        <p:spPr>
          <a:xfrm>
            <a:off x="159995" y="1117469"/>
            <a:ext cx="3367178" cy="1354426"/>
          </a:xfrm>
          <a:prstGeom prst="rect">
            <a:avLst/>
          </a:prstGeom>
        </p:spPr>
      </p:pic>
      <p:pic>
        <p:nvPicPr>
          <p:cNvPr id="7" name="Picture 6">
            <a:extLst>
              <a:ext uri="{FF2B5EF4-FFF2-40B4-BE49-F238E27FC236}">
                <a16:creationId xmlns:a16="http://schemas.microsoft.com/office/drawing/2014/main" id="{F58598FB-5ABA-3CF5-181E-22FD97CD554D}"/>
              </a:ext>
            </a:extLst>
          </p:cNvPr>
          <p:cNvPicPr>
            <a:picLocks noChangeAspect="1"/>
          </p:cNvPicPr>
          <p:nvPr/>
        </p:nvPicPr>
        <p:blipFill>
          <a:blip r:embed="rId4"/>
          <a:stretch>
            <a:fillRect/>
          </a:stretch>
        </p:blipFill>
        <p:spPr>
          <a:xfrm>
            <a:off x="327069" y="2900277"/>
            <a:ext cx="2710710" cy="1742164"/>
          </a:xfrm>
          <a:prstGeom prst="rect">
            <a:avLst/>
          </a:prstGeom>
        </p:spPr>
      </p:pic>
    </p:spTree>
    <p:extLst>
      <p:ext uri="{BB962C8B-B14F-4D97-AF65-F5344CB8AC3E}">
        <p14:creationId xmlns:p14="http://schemas.microsoft.com/office/powerpoint/2010/main" val="1867081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905439-BAEF-3A13-25F0-7616F6E39993}"/>
              </a:ext>
            </a:extLst>
          </p:cNvPr>
          <p:cNvSpPr>
            <a:spLocks noGrp="1"/>
          </p:cNvSpPr>
          <p:nvPr>
            <p:ph type="title"/>
          </p:nvPr>
        </p:nvSpPr>
        <p:spPr>
          <a:xfrm>
            <a:off x="411814" y="127472"/>
            <a:ext cx="8849033" cy="994172"/>
          </a:xfrm>
        </p:spPr>
        <p:txBody>
          <a:bodyPr>
            <a:normAutofit fontScale="90000"/>
          </a:bodyPr>
          <a:lstStyle/>
          <a:p>
            <a:r>
              <a:rPr lang="en-US" dirty="0"/>
              <a:t>Mechanistic model for travel-related cases reported in NL</a:t>
            </a:r>
          </a:p>
        </p:txBody>
      </p:sp>
      <p:grpSp>
        <p:nvGrpSpPr>
          <p:cNvPr id="12" name="Group 11">
            <a:extLst>
              <a:ext uri="{FF2B5EF4-FFF2-40B4-BE49-F238E27FC236}">
                <a16:creationId xmlns:a16="http://schemas.microsoft.com/office/drawing/2014/main" id="{1E968AA7-74B6-F5CE-0C66-5199B6F0EE23}"/>
              </a:ext>
            </a:extLst>
          </p:cNvPr>
          <p:cNvGrpSpPr/>
          <p:nvPr/>
        </p:nvGrpSpPr>
        <p:grpSpPr>
          <a:xfrm>
            <a:off x="408897" y="3406337"/>
            <a:ext cx="5503691" cy="1068039"/>
            <a:chOff x="484707" y="3400487"/>
            <a:chExt cx="5503691" cy="1068039"/>
          </a:xfrm>
        </p:grpSpPr>
        <p:pic>
          <p:nvPicPr>
            <p:cNvPr id="9" name="Picture 8">
              <a:extLst>
                <a:ext uri="{FF2B5EF4-FFF2-40B4-BE49-F238E27FC236}">
                  <a16:creationId xmlns:a16="http://schemas.microsoft.com/office/drawing/2014/main" id="{EE4093CD-DBDB-98ED-7BBA-C3C851205927}"/>
                </a:ext>
              </a:extLst>
            </p:cNvPr>
            <p:cNvPicPr>
              <a:picLocks noChangeAspect="1"/>
            </p:cNvPicPr>
            <p:nvPr/>
          </p:nvPicPr>
          <p:blipFill>
            <a:blip r:embed="rId2"/>
            <a:stretch>
              <a:fillRect/>
            </a:stretch>
          </p:blipFill>
          <p:spPr>
            <a:xfrm>
              <a:off x="1129782" y="3400487"/>
              <a:ext cx="4858616" cy="994172"/>
            </a:xfrm>
            <a:prstGeom prst="rect">
              <a:avLst/>
            </a:prstGeom>
          </p:spPr>
        </p:pic>
        <p:sp>
          <p:nvSpPr>
            <p:cNvPr id="3" name="TextBox 2">
              <a:extLst>
                <a:ext uri="{FF2B5EF4-FFF2-40B4-BE49-F238E27FC236}">
                  <a16:creationId xmlns:a16="http://schemas.microsoft.com/office/drawing/2014/main" id="{80268DBB-0D05-AB7E-287E-8FA8DD3F5522}"/>
                </a:ext>
              </a:extLst>
            </p:cNvPr>
            <p:cNvSpPr txBox="1"/>
            <p:nvPr/>
          </p:nvSpPr>
          <p:spPr>
            <a:xfrm>
              <a:off x="484707" y="4160749"/>
              <a:ext cx="2044149" cy="307777"/>
            </a:xfrm>
            <a:prstGeom prst="rect">
              <a:avLst/>
            </a:prstGeom>
            <a:noFill/>
          </p:spPr>
          <p:txBody>
            <a:bodyPr wrap="none" rtlCol="0">
              <a:spAutoFit/>
            </a:bodyPr>
            <a:lstStyle/>
            <a:p>
              <a:r>
                <a:rPr lang="en-US" dirty="0"/>
                <a:t>INT: International origin</a:t>
              </a:r>
            </a:p>
          </p:txBody>
        </p:sp>
      </p:grpSp>
      <p:grpSp>
        <p:nvGrpSpPr>
          <p:cNvPr id="11" name="Group 10">
            <a:extLst>
              <a:ext uri="{FF2B5EF4-FFF2-40B4-BE49-F238E27FC236}">
                <a16:creationId xmlns:a16="http://schemas.microsoft.com/office/drawing/2014/main" id="{CC9C0CE1-3DA9-3452-55EF-051E8233593F}"/>
              </a:ext>
            </a:extLst>
          </p:cNvPr>
          <p:cNvGrpSpPr/>
          <p:nvPr/>
        </p:nvGrpSpPr>
        <p:grpSpPr>
          <a:xfrm>
            <a:off x="673238" y="1250960"/>
            <a:ext cx="7124803" cy="1591202"/>
            <a:chOff x="612948" y="1029897"/>
            <a:chExt cx="7124803" cy="1591202"/>
          </a:xfrm>
        </p:grpSpPr>
        <p:pic>
          <p:nvPicPr>
            <p:cNvPr id="7" name="Picture 6">
              <a:extLst>
                <a:ext uri="{FF2B5EF4-FFF2-40B4-BE49-F238E27FC236}">
                  <a16:creationId xmlns:a16="http://schemas.microsoft.com/office/drawing/2014/main" id="{AE38575E-6DAE-4F07-8303-A1B13A189700}"/>
                </a:ext>
              </a:extLst>
            </p:cNvPr>
            <p:cNvPicPr>
              <a:picLocks noChangeAspect="1"/>
            </p:cNvPicPr>
            <p:nvPr/>
          </p:nvPicPr>
          <p:blipFill>
            <a:blip r:embed="rId3"/>
            <a:stretch>
              <a:fillRect/>
            </a:stretch>
          </p:blipFill>
          <p:spPr>
            <a:xfrm>
              <a:off x="1129782" y="1245927"/>
              <a:ext cx="6388238" cy="1140235"/>
            </a:xfrm>
            <a:prstGeom prst="rect">
              <a:avLst/>
            </a:prstGeom>
          </p:spPr>
        </p:pic>
        <p:sp>
          <p:nvSpPr>
            <p:cNvPr id="2" name="TextBox 1">
              <a:extLst>
                <a:ext uri="{FF2B5EF4-FFF2-40B4-BE49-F238E27FC236}">
                  <a16:creationId xmlns:a16="http://schemas.microsoft.com/office/drawing/2014/main" id="{9F5989EF-4627-CF7B-0556-0FB7D07621A8}"/>
                </a:ext>
              </a:extLst>
            </p:cNvPr>
            <p:cNvSpPr txBox="1"/>
            <p:nvPr/>
          </p:nvSpPr>
          <p:spPr>
            <a:xfrm>
              <a:off x="612948" y="1924496"/>
              <a:ext cx="1787669" cy="307777"/>
            </a:xfrm>
            <a:prstGeom prst="rect">
              <a:avLst/>
            </a:prstGeom>
            <a:noFill/>
          </p:spPr>
          <p:txBody>
            <a:bodyPr wrap="none" rtlCol="0">
              <a:spAutoFit/>
            </a:bodyPr>
            <a:lstStyle/>
            <a:p>
              <a:r>
                <a:rPr lang="en-US" dirty="0"/>
                <a:t>CA: Canadian origin</a:t>
              </a:r>
            </a:p>
          </p:txBody>
        </p:sp>
        <p:sp>
          <p:nvSpPr>
            <p:cNvPr id="4" name="TextBox 3">
              <a:extLst>
                <a:ext uri="{FF2B5EF4-FFF2-40B4-BE49-F238E27FC236}">
                  <a16:creationId xmlns:a16="http://schemas.microsoft.com/office/drawing/2014/main" id="{7BAFDDE6-B503-9CF1-91B7-D7A451E6A2E9}"/>
                </a:ext>
              </a:extLst>
            </p:cNvPr>
            <p:cNvSpPr txBox="1"/>
            <p:nvPr/>
          </p:nvSpPr>
          <p:spPr>
            <a:xfrm>
              <a:off x="3719042" y="1041259"/>
              <a:ext cx="1755609" cy="307777"/>
            </a:xfrm>
            <a:prstGeom prst="rect">
              <a:avLst/>
            </a:prstGeom>
            <a:noFill/>
          </p:spPr>
          <p:txBody>
            <a:bodyPr wrap="none" rtlCol="0">
              <a:spAutoFit/>
            </a:bodyPr>
            <a:lstStyle/>
            <a:p>
              <a:r>
                <a:rPr lang="en-US" dirty="0"/>
                <a:t>r: Regular travelers</a:t>
              </a:r>
            </a:p>
          </p:txBody>
        </p:sp>
        <p:sp>
          <p:nvSpPr>
            <p:cNvPr id="6" name="TextBox 5">
              <a:extLst>
                <a:ext uri="{FF2B5EF4-FFF2-40B4-BE49-F238E27FC236}">
                  <a16:creationId xmlns:a16="http://schemas.microsoft.com/office/drawing/2014/main" id="{72342275-EC67-668B-6275-2FC78F7B4496}"/>
                </a:ext>
              </a:extLst>
            </p:cNvPr>
            <p:cNvSpPr txBox="1"/>
            <p:nvPr/>
          </p:nvSpPr>
          <p:spPr>
            <a:xfrm>
              <a:off x="2528856" y="2313322"/>
              <a:ext cx="1000595" cy="307777"/>
            </a:xfrm>
            <a:prstGeom prst="rect">
              <a:avLst/>
            </a:prstGeom>
            <a:noFill/>
          </p:spPr>
          <p:txBody>
            <a:bodyPr wrap="none" rtlCol="0">
              <a:spAutoFit/>
            </a:bodyPr>
            <a:lstStyle/>
            <a:p>
              <a:r>
                <a:rPr lang="en-US" dirty="0" err="1"/>
                <a:t>i</a:t>
              </a:r>
              <a:r>
                <a:rPr lang="en-US" dirty="0"/>
                <a:t>: province</a:t>
              </a:r>
            </a:p>
          </p:txBody>
        </p:sp>
        <p:sp>
          <p:nvSpPr>
            <p:cNvPr id="8" name="TextBox 7">
              <a:extLst>
                <a:ext uri="{FF2B5EF4-FFF2-40B4-BE49-F238E27FC236}">
                  <a16:creationId xmlns:a16="http://schemas.microsoft.com/office/drawing/2014/main" id="{89CF3DD7-5BB9-55F9-82EB-18D8159B7B88}"/>
                </a:ext>
              </a:extLst>
            </p:cNvPr>
            <p:cNvSpPr txBox="1"/>
            <p:nvPr/>
          </p:nvSpPr>
          <p:spPr>
            <a:xfrm>
              <a:off x="5852298" y="1029897"/>
              <a:ext cx="1885453" cy="307777"/>
            </a:xfrm>
            <a:prstGeom prst="rect">
              <a:avLst/>
            </a:prstGeom>
            <a:noFill/>
          </p:spPr>
          <p:txBody>
            <a:bodyPr wrap="none" rtlCol="0">
              <a:spAutoFit/>
            </a:bodyPr>
            <a:lstStyle/>
            <a:p>
              <a:r>
                <a:rPr lang="en-US" dirty="0" err="1"/>
                <a:t>rw</a:t>
              </a:r>
              <a:r>
                <a:rPr lang="en-US" dirty="0"/>
                <a:t>: rotational workers</a:t>
              </a:r>
            </a:p>
          </p:txBody>
        </p:sp>
        <p:sp>
          <p:nvSpPr>
            <p:cNvPr id="10" name="TextBox 9">
              <a:extLst>
                <a:ext uri="{FF2B5EF4-FFF2-40B4-BE49-F238E27FC236}">
                  <a16:creationId xmlns:a16="http://schemas.microsoft.com/office/drawing/2014/main" id="{7D2B77B7-AFB8-1F10-3C58-BBAB9B0E00F0}"/>
                </a:ext>
              </a:extLst>
            </p:cNvPr>
            <p:cNvSpPr txBox="1"/>
            <p:nvPr/>
          </p:nvSpPr>
          <p:spPr>
            <a:xfrm>
              <a:off x="3768247" y="2005545"/>
              <a:ext cx="2024913" cy="523220"/>
            </a:xfrm>
            <a:prstGeom prst="rect">
              <a:avLst/>
            </a:prstGeom>
            <a:noFill/>
          </p:spPr>
          <p:txBody>
            <a:bodyPr wrap="none" rtlCol="0">
              <a:spAutoFit/>
            </a:bodyPr>
            <a:lstStyle/>
            <a:p>
              <a:r>
                <a:rPr lang="en-US" dirty="0"/>
                <a:t>e: exposure notification</a:t>
              </a:r>
            </a:p>
            <a:p>
              <a:r>
                <a:rPr lang="en-US" dirty="0"/>
                <a:t>s: symptoms </a:t>
              </a:r>
            </a:p>
          </p:txBody>
        </p:sp>
      </p:grpSp>
    </p:spTree>
    <p:extLst>
      <p:ext uri="{BB962C8B-B14F-4D97-AF65-F5344CB8AC3E}">
        <p14:creationId xmlns:p14="http://schemas.microsoft.com/office/powerpoint/2010/main" val="70477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A68158-F933-11ED-AC30-B339E064E7CA}"/>
              </a:ext>
            </a:extLst>
          </p:cNvPr>
          <p:cNvPicPr>
            <a:picLocks noChangeAspect="1"/>
          </p:cNvPicPr>
          <p:nvPr/>
        </p:nvPicPr>
        <p:blipFill>
          <a:blip r:embed="rId2"/>
          <a:stretch>
            <a:fillRect/>
          </a:stretch>
        </p:blipFill>
        <p:spPr>
          <a:xfrm>
            <a:off x="659730" y="553064"/>
            <a:ext cx="7524420" cy="3882513"/>
          </a:xfrm>
          <a:prstGeom prst="rect">
            <a:avLst/>
          </a:prstGeom>
        </p:spPr>
      </p:pic>
    </p:spTree>
    <p:extLst>
      <p:ext uri="{BB962C8B-B14F-4D97-AF65-F5344CB8AC3E}">
        <p14:creationId xmlns:p14="http://schemas.microsoft.com/office/powerpoint/2010/main" val="79221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5D2C7-FFBA-1466-C281-6BDD24C2BD98}"/>
              </a:ext>
            </a:extLst>
          </p:cNvPr>
          <p:cNvPicPr>
            <a:picLocks noChangeAspect="1"/>
          </p:cNvPicPr>
          <p:nvPr/>
        </p:nvPicPr>
        <p:blipFill>
          <a:blip r:embed="rId2"/>
          <a:stretch>
            <a:fillRect/>
          </a:stretch>
        </p:blipFill>
        <p:spPr>
          <a:xfrm>
            <a:off x="847725" y="47625"/>
            <a:ext cx="7337630" cy="4973074"/>
          </a:xfrm>
          <a:prstGeom prst="rect">
            <a:avLst/>
          </a:prstGeom>
        </p:spPr>
      </p:pic>
    </p:spTree>
    <p:extLst>
      <p:ext uri="{BB962C8B-B14F-4D97-AF65-F5344CB8AC3E}">
        <p14:creationId xmlns:p14="http://schemas.microsoft.com/office/powerpoint/2010/main" val="879912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8C25-98B8-C3D1-B8BE-D60C8BE65481}"/>
              </a:ext>
            </a:extLst>
          </p:cNvPr>
          <p:cNvSpPr>
            <a:spLocks noGrp="1"/>
          </p:cNvSpPr>
          <p:nvPr>
            <p:ph type="title"/>
          </p:nvPr>
        </p:nvSpPr>
        <p:spPr>
          <a:xfrm>
            <a:off x="265471" y="116144"/>
            <a:ext cx="8249879" cy="994172"/>
          </a:xfrm>
        </p:spPr>
        <p:txBody>
          <a:bodyPr/>
          <a:lstStyle/>
          <a:p>
            <a:r>
              <a:rPr lang="en-US" dirty="0"/>
              <a:t>Mechanistic model parameters – none are fitted</a:t>
            </a:r>
          </a:p>
        </p:txBody>
      </p:sp>
      <p:pic>
        <p:nvPicPr>
          <p:cNvPr id="5" name="Picture 4">
            <a:extLst>
              <a:ext uri="{FF2B5EF4-FFF2-40B4-BE49-F238E27FC236}">
                <a16:creationId xmlns:a16="http://schemas.microsoft.com/office/drawing/2014/main" id="{60C049BA-B94E-5E76-FBD7-3824C4B525A9}"/>
              </a:ext>
            </a:extLst>
          </p:cNvPr>
          <p:cNvPicPr>
            <a:picLocks noChangeAspect="1"/>
          </p:cNvPicPr>
          <p:nvPr/>
        </p:nvPicPr>
        <p:blipFill>
          <a:blip r:embed="rId2"/>
          <a:stretch>
            <a:fillRect/>
          </a:stretch>
        </p:blipFill>
        <p:spPr>
          <a:xfrm>
            <a:off x="492265" y="743577"/>
            <a:ext cx="6179749" cy="4283779"/>
          </a:xfrm>
          <a:prstGeom prst="rect">
            <a:avLst/>
          </a:prstGeom>
        </p:spPr>
      </p:pic>
    </p:spTree>
    <p:extLst>
      <p:ext uri="{BB962C8B-B14F-4D97-AF65-F5344CB8AC3E}">
        <p14:creationId xmlns:p14="http://schemas.microsoft.com/office/powerpoint/2010/main" val="4186837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75CD6B-AD9D-87CB-3483-E8A27B1221B5}"/>
              </a:ext>
            </a:extLst>
          </p:cNvPr>
          <p:cNvPicPr>
            <a:picLocks noChangeAspect="1"/>
          </p:cNvPicPr>
          <p:nvPr/>
        </p:nvPicPr>
        <p:blipFill>
          <a:blip r:embed="rId2"/>
          <a:stretch>
            <a:fillRect/>
          </a:stretch>
        </p:blipFill>
        <p:spPr>
          <a:xfrm>
            <a:off x="495300" y="257175"/>
            <a:ext cx="8469990" cy="4808896"/>
          </a:xfrm>
          <a:prstGeom prst="rect">
            <a:avLst/>
          </a:prstGeom>
        </p:spPr>
      </p:pic>
    </p:spTree>
    <p:extLst>
      <p:ext uri="{BB962C8B-B14F-4D97-AF65-F5344CB8AC3E}">
        <p14:creationId xmlns:p14="http://schemas.microsoft.com/office/powerpoint/2010/main" val="2449546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E42F4-3028-4131-6C49-1C1A93BC7EEF}"/>
              </a:ext>
            </a:extLst>
          </p:cNvPr>
          <p:cNvPicPr>
            <a:picLocks noChangeAspect="1"/>
          </p:cNvPicPr>
          <p:nvPr/>
        </p:nvPicPr>
        <p:blipFill>
          <a:blip r:embed="rId2"/>
          <a:stretch>
            <a:fillRect/>
          </a:stretch>
        </p:blipFill>
        <p:spPr>
          <a:xfrm>
            <a:off x="298180" y="398207"/>
            <a:ext cx="8705711" cy="4427475"/>
          </a:xfrm>
          <a:prstGeom prst="rect">
            <a:avLst/>
          </a:prstGeom>
        </p:spPr>
      </p:pic>
    </p:spTree>
    <p:extLst>
      <p:ext uri="{BB962C8B-B14F-4D97-AF65-F5344CB8AC3E}">
        <p14:creationId xmlns:p14="http://schemas.microsoft.com/office/powerpoint/2010/main" val="3469468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9B43DC-38D3-7B84-D78F-CBEFE7830CD3}"/>
              </a:ext>
            </a:extLst>
          </p:cNvPr>
          <p:cNvPicPr>
            <a:picLocks noChangeAspect="1"/>
          </p:cNvPicPr>
          <p:nvPr/>
        </p:nvPicPr>
        <p:blipFill>
          <a:blip r:embed="rId2"/>
          <a:stretch>
            <a:fillRect/>
          </a:stretch>
        </p:blipFill>
        <p:spPr>
          <a:xfrm>
            <a:off x="674739" y="90775"/>
            <a:ext cx="7665474" cy="4879799"/>
          </a:xfrm>
          <a:prstGeom prst="rect">
            <a:avLst/>
          </a:prstGeom>
        </p:spPr>
      </p:pic>
    </p:spTree>
    <p:extLst>
      <p:ext uri="{BB962C8B-B14F-4D97-AF65-F5344CB8AC3E}">
        <p14:creationId xmlns:p14="http://schemas.microsoft.com/office/powerpoint/2010/main" val="38061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FC36-B79C-A1C2-047D-E9E668E4DFB4}"/>
              </a:ext>
            </a:extLst>
          </p:cNvPr>
          <p:cNvSpPr>
            <a:spLocks noGrp="1"/>
          </p:cNvSpPr>
          <p:nvPr>
            <p:ph type="title"/>
          </p:nvPr>
        </p:nvSpPr>
        <p:spPr>
          <a:xfrm>
            <a:off x="311700" y="175853"/>
            <a:ext cx="8520600" cy="572700"/>
          </a:xfrm>
        </p:spPr>
        <p:txBody>
          <a:bodyPr>
            <a:normAutofit fontScale="90000"/>
          </a:bodyPr>
          <a:lstStyle/>
          <a:p>
            <a:r>
              <a:rPr lang="en-US" dirty="0"/>
              <a:t>Agent-based models vs. compartmental models</a:t>
            </a:r>
          </a:p>
        </p:txBody>
      </p:sp>
      <p:pic>
        <p:nvPicPr>
          <p:cNvPr id="5" name="Picture 4">
            <a:extLst>
              <a:ext uri="{FF2B5EF4-FFF2-40B4-BE49-F238E27FC236}">
                <a16:creationId xmlns:a16="http://schemas.microsoft.com/office/drawing/2014/main" id="{D3B35ECE-F519-9414-A16B-62838359EE61}"/>
              </a:ext>
            </a:extLst>
          </p:cNvPr>
          <p:cNvPicPr>
            <a:picLocks noChangeAspect="1"/>
          </p:cNvPicPr>
          <p:nvPr/>
        </p:nvPicPr>
        <p:blipFill>
          <a:blip r:embed="rId2"/>
          <a:stretch>
            <a:fillRect/>
          </a:stretch>
        </p:blipFill>
        <p:spPr>
          <a:xfrm>
            <a:off x="1084729" y="2669979"/>
            <a:ext cx="3391530" cy="2348292"/>
          </a:xfrm>
          <a:prstGeom prst="rect">
            <a:avLst/>
          </a:prstGeom>
        </p:spPr>
      </p:pic>
      <p:pic>
        <p:nvPicPr>
          <p:cNvPr id="7" name="Picture 6">
            <a:extLst>
              <a:ext uri="{FF2B5EF4-FFF2-40B4-BE49-F238E27FC236}">
                <a16:creationId xmlns:a16="http://schemas.microsoft.com/office/drawing/2014/main" id="{BAE02107-7187-7866-C038-320A7F8D604E}"/>
              </a:ext>
            </a:extLst>
          </p:cNvPr>
          <p:cNvPicPr>
            <a:picLocks noChangeAspect="1"/>
          </p:cNvPicPr>
          <p:nvPr/>
        </p:nvPicPr>
        <p:blipFill>
          <a:blip r:embed="rId3"/>
          <a:stretch>
            <a:fillRect/>
          </a:stretch>
        </p:blipFill>
        <p:spPr>
          <a:xfrm>
            <a:off x="1015253" y="1052080"/>
            <a:ext cx="6198997" cy="1583544"/>
          </a:xfrm>
          <a:prstGeom prst="rect">
            <a:avLst/>
          </a:prstGeom>
        </p:spPr>
      </p:pic>
    </p:spTree>
    <p:extLst>
      <p:ext uri="{BB962C8B-B14F-4D97-AF65-F5344CB8AC3E}">
        <p14:creationId xmlns:p14="http://schemas.microsoft.com/office/powerpoint/2010/main" val="1409553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806683849"/>
              </p:ext>
            </p:extLst>
          </p:nvPr>
        </p:nvGraphicFramePr>
        <p:xfrm>
          <a:off x="70341" y="1094264"/>
          <a:ext cx="9023419" cy="3639734"/>
        </p:xfrm>
        <a:graphic>
          <a:graphicData uri="http://schemas.openxmlformats.org/drawingml/2006/table">
            <a:tbl>
              <a:tblPr firstRow="1" bandRow="1">
                <a:tableStyleId>{2D5ABB26-0587-4C30-8999-92F81FD0307C}</a:tableStyleId>
              </a:tblPr>
              <a:tblGrid>
                <a:gridCol w="1503903">
                  <a:extLst>
                    <a:ext uri="{9D8B030D-6E8A-4147-A177-3AD203B41FA5}">
                      <a16:colId xmlns:a16="http://schemas.microsoft.com/office/drawing/2014/main" val="20000"/>
                    </a:ext>
                  </a:extLst>
                </a:gridCol>
                <a:gridCol w="1503903">
                  <a:extLst>
                    <a:ext uri="{9D8B030D-6E8A-4147-A177-3AD203B41FA5}">
                      <a16:colId xmlns:a16="http://schemas.microsoft.com/office/drawing/2014/main" val="20001"/>
                    </a:ext>
                  </a:extLst>
                </a:gridCol>
                <a:gridCol w="1503903">
                  <a:extLst>
                    <a:ext uri="{9D8B030D-6E8A-4147-A177-3AD203B41FA5}">
                      <a16:colId xmlns:a16="http://schemas.microsoft.com/office/drawing/2014/main" val="20002"/>
                    </a:ext>
                  </a:extLst>
                </a:gridCol>
                <a:gridCol w="1503903">
                  <a:extLst>
                    <a:ext uri="{9D8B030D-6E8A-4147-A177-3AD203B41FA5}">
                      <a16:colId xmlns:a16="http://schemas.microsoft.com/office/drawing/2014/main" val="20003"/>
                    </a:ext>
                  </a:extLst>
                </a:gridCol>
                <a:gridCol w="1266358">
                  <a:extLst>
                    <a:ext uri="{9D8B030D-6E8A-4147-A177-3AD203B41FA5}">
                      <a16:colId xmlns:a16="http://schemas.microsoft.com/office/drawing/2014/main" val="20004"/>
                    </a:ext>
                  </a:extLst>
                </a:gridCol>
                <a:gridCol w="1741449">
                  <a:extLst>
                    <a:ext uri="{9D8B030D-6E8A-4147-A177-3AD203B41FA5}">
                      <a16:colId xmlns:a16="http://schemas.microsoft.com/office/drawing/2014/main" val="20005"/>
                    </a:ext>
                  </a:extLst>
                </a:gridCol>
              </a:tblGrid>
              <a:tr h="591804">
                <a:tc>
                  <a:txBody>
                    <a:bodyPr/>
                    <a:lstStyle/>
                    <a:p>
                      <a:endParaRPr lang="en-US" sz="12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200" b="1" dirty="0"/>
                        <a:t>Fast results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a:t>Realistic</a:t>
                      </a:r>
                      <a:r>
                        <a:rPr lang="en-US" sz="1200" b="1" baseline="0" dirty="0"/>
                        <a:t> assumptions</a:t>
                      </a:r>
                      <a:endParaRPr lang="en-US" sz="1200" b="1"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200" b="1" dirty="0"/>
                        <a:t>Few cases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200" b="1" dirty="0"/>
                        <a:t>Insight</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200" b="1" dirty="0"/>
                        <a:t>Reference</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16455">
                <a:tc>
                  <a:txBody>
                    <a:bodyPr/>
                    <a:lstStyle/>
                    <a:p>
                      <a:r>
                        <a:rPr lang="en-US" sz="1200" b="1" dirty="0"/>
                        <a:t>Agent-based</a:t>
                      </a:r>
                      <a:r>
                        <a:rPr lang="en-US" sz="1200" b="1" baseline="0" dirty="0"/>
                        <a:t> model</a:t>
                      </a:r>
                      <a:endParaRPr lang="en-US" sz="1200" b="1"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rPr>
                        <a:t>No</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Yes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solidFill>
                            <a:schemeClr val="tx1"/>
                          </a:solidFill>
                        </a:rPr>
                        <a:t>Yes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A little</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t>Adams</a:t>
                      </a:r>
                      <a:r>
                        <a:rPr lang="en-US" sz="1100" baseline="0" dirty="0"/>
                        <a:t> 2020</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6455">
                <a:tc>
                  <a:txBody>
                    <a:bodyPr/>
                    <a:lstStyle/>
                    <a:p>
                      <a:r>
                        <a:rPr lang="en-US" sz="1200" b="1" dirty="0"/>
                        <a:t>Stochastic model</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Depends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Depends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Yes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Moderate</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err="1"/>
                        <a:t>Bertozzi</a:t>
                      </a:r>
                      <a:r>
                        <a:rPr lang="en-US" sz="1100" dirty="0"/>
                        <a:t> et al. 2020</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7967">
                <a:tc>
                  <a:txBody>
                    <a:bodyPr/>
                    <a:lstStyle/>
                    <a:p>
                      <a:r>
                        <a:rPr lang="en-US" sz="1200" b="1" dirty="0"/>
                        <a:t>Compartmental model</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Yes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No</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No</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Yes</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err="1"/>
                        <a:t>Arino</a:t>
                      </a:r>
                      <a:r>
                        <a:rPr lang="en-US" sz="1100" dirty="0"/>
                        <a:t> et al. 2006;</a:t>
                      </a:r>
                      <a:r>
                        <a:rPr lang="en-US" sz="1100" baseline="0" dirty="0"/>
                        <a:t> Adams 2020; </a:t>
                      </a:r>
                      <a:r>
                        <a:rPr lang="en-US" sz="1100" baseline="0" dirty="0" err="1"/>
                        <a:t>Saltelli</a:t>
                      </a:r>
                      <a:r>
                        <a:rPr lang="en-US" sz="1100" baseline="0" dirty="0"/>
                        <a:t> et al.; </a:t>
                      </a:r>
                      <a:r>
                        <a:rPr lang="en-US" sz="1100" dirty="0" err="1"/>
                        <a:t>Bertozzi</a:t>
                      </a:r>
                      <a:r>
                        <a:rPr lang="en-US" sz="1100" dirty="0"/>
                        <a:t> et al. 2020</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6677">
                <a:tc>
                  <a:txBody>
                    <a:bodyPr/>
                    <a:lstStyle/>
                    <a:p>
                      <a:endParaRPr lang="en-US" sz="1200" b="1"/>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2">
                  <a:txBody>
                    <a:bodyPr/>
                    <a:lstStyle/>
                    <a:p>
                      <a:pPr algn="ctr"/>
                      <a:r>
                        <a:rPr lang="en-US" sz="1200" b="1" dirty="0"/>
                        <a:t>Short</a:t>
                      </a:r>
                      <a:r>
                        <a:rPr lang="en-US" sz="1200" b="1" baseline="0" dirty="0"/>
                        <a:t>-term predictions</a:t>
                      </a:r>
                      <a:endParaRPr lang="en-US" sz="1200" b="1" dirty="0"/>
                    </a:p>
                  </a:txBody>
                  <a:tcPr marL="68580" marR="68580" marT="34290" marB="34290">
                    <a:lnT w="12700" cap="flat" cmpd="sng" algn="ctr">
                      <a:solidFill>
                        <a:schemeClr val="tx1"/>
                      </a:solidFill>
                      <a:prstDash val="solid"/>
                      <a:round/>
                      <a:headEnd type="none" w="med" len="med"/>
                      <a:tailEnd type="none" w="med" len="med"/>
                    </a:lnT>
                    <a:noFill/>
                  </a:tcPr>
                </a:tc>
                <a:tc hMerge="1">
                  <a:txBody>
                    <a:bodyPr/>
                    <a:lstStyle/>
                    <a:p>
                      <a:endParaRPr lang="en-US"/>
                    </a:p>
                  </a:txBody>
                  <a:tcPr/>
                </a:tc>
                <a:tc gridSpan="2">
                  <a:txBody>
                    <a:bodyPr/>
                    <a:lstStyle/>
                    <a:p>
                      <a:pPr algn="ctr"/>
                      <a:r>
                        <a:rPr lang="en-US" sz="1200" b="1" dirty="0"/>
                        <a:t>Scenarios</a:t>
                      </a:r>
                    </a:p>
                  </a:txBody>
                  <a:tcPr marL="68580" marR="68580" marT="34290" marB="34290">
                    <a:lnT w="12700" cap="flat" cmpd="sng" algn="ctr">
                      <a:solidFill>
                        <a:schemeClr val="tx1"/>
                      </a:solidFill>
                      <a:prstDash val="solid"/>
                      <a:round/>
                      <a:headEnd type="none" w="med" len="med"/>
                      <a:tailEnd type="none" w="med" len="med"/>
                    </a:lnT>
                    <a:noFill/>
                  </a:tcPr>
                </a:tc>
                <a:tc hMerge="1">
                  <a:txBody>
                    <a:bodyPr/>
                    <a:lstStyle/>
                    <a:p>
                      <a:endParaRPr lang="en-US"/>
                    </a:p>
                  </a:txBody>
                  <a:tcPr/>
                </a:tc>
                <a:tc>
                  <a:txBody>
                    <a:bodyPr/>
                    <a:lstStyle/>
                    <a:p>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416455">
                <a:tc>
                  <a:txBody>
                    <a:bodyPr/>
                    <a:lstStyle/>
                    <a:p>
                      <a:r>
                        <a:rPr lang="en-US" sz="1200" b="1" dirty="0"/>
                        <a:t>Statistical</a:t>
                      </a:r>
                      <a:r>
                        <a:rPr lang="en-US" sz="1200" b="1" baseline="0" dirty="0"/>
                        <a:t> model</a:t>
                      </a:r>
                      <a:endParaRPr lang="en-US" sz="1200" b="1" dirty="0"/>
                    </a:p>
                  </a:txBody>
                  <a:tcPr marL="68580" marR="68580" marT="34290" marB="34290">
                    <a:lnL w="12700" cap="flat" cmpd="sng" algn="ctr">
                      <a:solidFill>
                        <a:schemeClr val="tx1"/>
                      </a:solidFill>
                      <a:prstDash val="solid"/>
                      <a:round/>
                      <a:headEnd type="none" w="med" len="med"/>
                      <a:tailEnd type="none" w="med" len="med"/>
                    </a:lnL>
                  </a:tcPr>
                </a:tc>
                <a:tc gridSpan="2">
                  <a:txBody>
                    <a:bodyPr/>
                    <a:lstStyle/>
                    <a:p>
                      <a:pPr algn="ctr"/>
                      <a:r>
                        <a:rPr lang="en-US" sz="1200" dirty="0"/>
                        <a:t>Yes</a:t>
                      </a:r>
                    </a:p>
                  </a:txBody>
                  <a:tcPr marL="68580" marR="68580" marT="34290" marB="34290">
                    <a:noFill/>
                  </a:tcPr>
                </a:tc>
                <a:tc hMerge="1">
                  <a:txBody>
                    <a:bodyPr/>
                    <a:lstStyle/>
                    <a:p>
                      <a:endParaRPr lang="en-US"/>
                    </a:p>
                  </a:txBody>
                  <a:tcPr/>
                </a:tc>
                <a:tc gridSpan="2">
                  <a:txBody>
                    <a:bodyPr/>
                    <a:lstStyle/>
                    <a:p>
                      <a:pPr algn="ctr"/>
                      <a:r>
                        <a:rPr lang="en-US" sz="1200" dirty="0"/>
                        <a:t>No</a:t>
                      </a:r>
                    </a:p>
                  </a:txBody>
                  <a:tcPr marL="68580" marR="68580" marT="34290" marB="34290">
                    <a:noFill/>
                  </a:tcPr>
                </a:tc>
                <a:tc hMerge="1">
                  <a:txBody>
                    <a:bodyPr/>
                    <a:lstStyle/>
                    <a:p>
                      <a:endParaRPr lang="en-US"/>
                    </a:p>
                  </a:txBody>
                  <a:tcPr/>
                </a:tc>
                <a:tc>
                  <a:txBody>
                    <a:bodyPr/>
                    <a:lstStyle/>
                    <a:p>
                      <a:r>
                        <a:rPr lang="en-US" sz="1100" dirty="0" err="1"/>
                        <a:t>Holmdahl</a:t>
                      </a:r>
                      <a:r>
                        <a:rPr lang="en-US" sz="1100" dirty="0"/>
                        <a:t> and </a:t>
                      </a:r>
                      <a:r>
                        <a:rPr lang="en-US" sz="1100" dirty="0" err="1"/>
                        <a:t>Buckee</a:t>
                      </a:r>
                      <a:r>
                        <a:rPr lang="en-US" sz="1100" baseline="0" dirty="0"/>
                        <a:t> 2020</a:t>
                      </a:r>
                      <a:endParaRPr lang="en-US" sz="1100" dirty="0"/>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16455">
                <a:tc>
                  <a:txBody>
                    <a:bodyPr/>
                    <a:lstStyle/>
                    <a:p>
                      <a:r>
                        <a:rPr lang="en-US" sz="1200" b="1" dirty="0"/>
                        <a:t>Mechanistic model</a:t>
                      </a:r>
                    </a:p>
                  </a:txBody>
                  <a:tcPr marL="68580" marR="68580" marT="34290" marB="34290">
                    <a:lnL w="12700" cap="flat" cmpd="sng" algn="ctr">
                      <a:solidFill>
                        <a:schemeClr val="tx1"/>
                      </a:solidFill>
                      <a:prstDash val="solid"/>
                      <a:round/>
                      <a:headEnd type="none" w="med" len="med"/>
                      <a:tailEnd type="none" w="med" len="med"/>
                    </a:lnL>
                  </a:tcPr>
                </a:tc>
                <a:tc gridSpan="2">
                  <a:txBody>
                    <a:bodyPr/>
                    <a:lstStyle/>
                    <a:p>
                      <a:pPr algn="ctr"/>
                      <a:r>
                        <a:rPr lang="en-US" sz="1200" dirty="0"/>
                        <a:t>Yes</a:t>
                      </a:r>
                    </a:p>
                  </a:txBody>
                  <a:tcPr marL="68580" marR="68580" marT="34290" marB="34290">
                    <a:noFill/>
                  </a:tcPr>
                </a:tc>
                <a:tc hMerge="1">
                  <a:txBody>
                    <a:bodyPr/>
                    <a:lstStyle/>
                    <a:p>
                      <a:endParaRPr lang="en-US"/>
                    </a:p>
                  </a:txBody>
                  <a:tcPr/>
                </a:tc>
                <a:tc gridSpan="2">
                  <a:txBody>
                    <a:bodyPr/>
                    <a:lstStyle/>
                    <a:p>
                      <a:pPr algn="ctr"/>
                      <a:r>
                        <a:rPr lang="en-US" sz="1200" dirty="0"/>
                        <a:t>Yes</a:t>
                      </a:r>
                    </a:p>
                  </a:txBody>
                  <a:tcPr marL="68580" marR="68580" marT="34290" marB="34290">
                    <a:noFill/>
                  </a:tcPr>
                </a:tc>
                <a:tc hMerge="1">
                  <a:txBody>
                    <a:bodyPr/>
                    <a:lstStyle/>
                    <a:p>
                      <a:endParaRPr lang="en-US"/>
                    </a:p>
                  </a:txBody>
                  <a:tcPr/>
                </a:tc>
                <a:tc>
                  <a:txBody>
                    <a:bodyPr/>
                    <a:lstStyle/>
                    <a:p>
                      <a:r>
                        <a:rPr lang="en-US" sz="1100" dirty="0"/>
                        <a:t>Funk and King 2020</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526048">
                <a:tc>
                  <a:txBody>
                    <a:bodyPr/>
                    <a:lstStyle/>
                    <a:p>
                      <a:r>
                        <a:rPr lang="en-US" sz="1200" b="1" dirty="0"/>
                        <a:t>Ensemble model</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gridSpan="2">
                  <a:txBody>
                    <a:bodyPr/>
                    <a:lstStyle/>
                    <a:p>
                      <a:pPr algn="ctr"/>
                      <a:r>
                        <a:rPr lang="en-US" sz="1200" dirty="0"/>
                        <a:t>Yes</a:t>
                      </a:r>
                    </a:p>
                  </a:txBody>
                  <a:tcPr marL="68580" marR="68580" marT="34290" marB="34290">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r>
                        <a:rPr lang="en-US" sz="1200" dirty="0"/>
                        <a:t>Yes</a:t>
                      </a:r>
                    </a:p>
                  </a:txBody>
                  <a:tcPr marL="68580" marR="68580" marT="34290" marB="34290">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r>
                        <a:rPr lang="en-US" sz="1100" dirty="0"/>
                        <a:t>Adam</a:t>
                      </a:r>
                      <a:r>
                        <a:rPr lang="en-US" sz="1100" baseline="0" dirty="0"/>
                        <a:t> 2020; Shea et al 2020</a:t>
                      </a:r>
                      <a:endParaRPr lang="en-US" sz="11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itle 1">
            <a:extLst>
              <a:ext uri="{FF2B5EF4-FFF2-40B4-BE49-F238E27FC236}">
                <a16:creationId xmlns:a16="http://schemas.microsoft.com/office/drawing/2014/main" id="{2AA076FB-DA7D-593F-765F-8027075A02A0}"/>
              </a:ext>
            </a:extLst>
          </p:cNvPr>
          <p:cNvSpPr>
            <a:spLocks noGrp="1"/>
          </p:cNvSpPr>
          <p:nvPr>
            <p:ph type="title"/>
          </p:nvPr>
        </p:nvSpPr>
        <p:spPr>
          <a:xfrm>
            <a:off x="311700" y="154771"/>
            <a:ext cx="8520600" cy="572700"/>
          </a:xfrm>
        </p:spPr>
        <p:txBody>
          <a:bodyPr>
            <a:normAutofit fontScale="90000"/>
          </a:bodyPr>
          <a:lstStyle/>
          <a:p>
            <a:r>
              <a:rPr lang="en-US" dirty="0"/>
              <a:t>Agent-based models vs. compartmental models</a:t>
            </a:r>
          </a:p>
        </p:txBody>
      </p:sp>
    </p:spTree>
    <p:extLst>
      <p:ext uri="{BB962C8B-B14F-4D97-AF65-F5344CB8AC3E}">
        <p14:creationId xmlns:p14="http://schemas.microsoft.com/office/powerpoint/2010/main" val="2292668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7FF4-E480-BF14-F8CD-3F73587BB602}"/>
              </a:ext>
            </a:extLst>
          </p:cNvPr>
          <p:cNvSpPr>
            <a:spLocks noGrp="1"/>
          </p:cNvSpPr>
          <p:nvPr>
            <p:ph type="title"/>
          </p:nvPr>
        </p:nvSpPr>
        <p:spPr>
          <a:xfrm>
            <a:off x="131581" y="86675"/>
            <a:ext cx="8520600" cy="572700"/>
          </a:xfrm>
        </p:spPr>
        <p:txBody>
          <a:bodyPr>
            <a:normAutofit fontScale="90000"/>
          </a:bodyPr>
          <a:lstStyle/>
          <a:p>
            <a:r>
              <a:rPr lang="en-US" dirty="0"/>
              <a:t>ABM vs. compartmental - conflation with model complexity</a:t>
            </a:r>
          </a:p>
        </p:txBody>
      </p:sp>
      <p:pic>
        <p:nvPicPr>
          <p:cNvPr id="4" name="Google Shape;342;p46">
            <a:extLst>
              <a:ext uri="{FF2B5EF4-FFF2-40B4-BE49-F238E27FC236}">
                <a16:creationId xmlns:a16="http://schemas.microsoft.com/office/drawing/2014/main" id="{3B9D4BDF-3A85-585C-5574-8CB99713D904}"/>
              </a:ext>
            </a:extLst>
          </p:cNvPr>
          <p:cNvPicPr preferRelativeResize="0"/>
          <p:nvPr/>
        </p:nvPicPr>
        <p:blipFill>
          <a:blip r:embed="rId2">
            <a:alphaModFix/>
          </a:blip>
          <a:stretch>
            <a:fillRect/>
          </a:stretch>
        </p:blipFill>
        <p:spPr>
          <a:xfrm>
            <a:off x="806875" y="732450"/>
            <a:ext cx="7687778" cy="4324375"/>
          </a:xfrm>
          <a:prstGeom prst="rect">
            <a:avLst/>
          </a:prstGeom>
          <a:noFill/>
          <a:ln>
            <a:noFill/>
          </a:ln>
        </p:spPr>
      </p:pic>
      <p:sp>
        <p:nvSpPr>
          <p:cNvPr id="5" name="Google Shape;343;p46">
            <a:extLst>
              <a:ext uri="{FF2B5EF4-FFF2-40B4-BE49-F238E27FC236}">
                <a16:creationId xmlns:a16="http://schemas.microsoft.com/office/drawing/2014/main" id="{CDE2CD4E-ABAA-F080-ABE0-40F966933E01}"/>
              </a:ext>
            </a:extLst>
          </p:cNvPr>
          <p:cNvSpPr txBox="1"/>
          <p:nvPr/>
        </p:nvSpPr>
        <p:spPr>
          <a:xfrm>
            <a:off x="5920625" y="781800"/>
            <a:ext cx="241650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Char char="●"/>
            </a:pPr>
            <a:r>
              <a:rPr lang="en" b="1" dirty="0">
                <a:solidFill>
                  <a:schemeClr val="dk2"/>
                </a:solidFill>
              </a:rPr>
              <a:t>Importation model*</a:t>
            </a:r>
            <a:endParaRPr b="1" dirty="0">
              <a:solidFill>
                <a:schemeClr val="dk2"/>
              </a:solidFill>
            </a:endParaRPr>
          </a:p>
          <a:p>
            <a:pPr marL="457200" lvl="0" indent="-317500" algn="l" rtl="0">
              <a:spcBef>
                <a:spcPts val="0"/>
              </a:spcBef>
              <a:spcAft>
                <a:spcPts val="0"/>
              </a:spcAft>
              <a:buClr>
                <a:schemeClr val="dk2"/>
              </a:buClr>
              <a:buSzPts val="1400"/>
              <a:buChar char="●"/>
            </a:pPr>
            <a:r>
              <a:rPr lang="en" b="1" dirty="0">
                <a:solidFill>
                  <a:schemeClr val="dk2"/>
                </a:solidFill>
              </a:rPr>
              <a:t>Spillover model*</a:t>
            </a:r>
            <a:endParaRPr b="1" dirty="0">
              <a:solidFill>
                <a:schemeClr val="dk2"/>
              </a:solidFill>
            </a:endParaRPr>
          </a:p>
          <a:p>
            <a:pPr marL="457200" lvl="0" indent="-317500" algn="l" rtl="0">
              <a:spcBef>
                <a:spcPts val="0"/>
              </a:spcBef>
              <a:spcAft>
                <a:spcPts val="0"/>
              </a:spcAft>
              <a:buClr>
                <a:schemeClr val="dk2"/>
              </a:buClr>
              <a:buSzPts val="1400"/>
              <a:buChar char="●"/>
            </a:pPr>
            <a:r>
              <a:rPr lang="en" dirty="0">
                <a:solidFill>
                  <a:schemeClr val="dk2"/>
                </a:solidFill>
              </a:rPr>
              <a:t>Age-structured community spread</a:t>
            </a:r>
          </a:p>
          <a:p>
            <a:pPr marL="457200" lvl="0" indent="-317500" algn="l" rtl="0">
              <a:spcBef>
                <a:spcPts val="0"/>
              </a:spcBef>
              <a:spcAft>
                <a:spcPts val="0"/>
              </a:spcAft>
              <a:buClr>
                <a:schemeClr val="dk2"/>
              </a:buClr>
              <a:buSzPts val="1400"/>
              <a:buChar char="●"/>
            </a:pPr>
            <a:endParaRPr lang="en" dirty="0">
              <a:solidFill>
                <a:schemeClr val="dk2"/>
              </a:solidFill>
            </a:endParaRPr>
          </a:p>
          <a:p>
            <a:pPr marL="457200" lvl="0" indent="-317500" algn="l" rtl="0">
              <a:spcBef>
                <a:spcPts val="0"/>
              </a:spcBef>
              <a:spcAft>
                <a:spcPts val="0"/>
              </a:spcAft>
              <a:buClr>
                <a:schemeClr val="dk2"/>
              </a:buClr>
              <a:buSzPts val="1400"/>
              <a:buChar char="●"/>
            </a:pPr>
            <a:endParaRPr lang="en" dirty="0">
              <a:solidFill>
                <a:schemeClr val="dk2"/>
              </a:solidFill>
            </a:endParaRPr>
          </a:p>
          <a:p>
            <a:pPr marL="139700" lvl="0" algn="l" rtl="0">
              <a:spcBef>
                <a:spcPts val="0"/>
              </a:spcBef>
              <a:spcAft>
                <a:spcPts val="0"/>
              </a:spcAft>
              <a:buClr>
                <a:schemeClr val="dk2"/>
              </a:buClr>
              <a:buSzPts val="1400"/>
            </a:pPr>
            <a:endParaRPr lang="en" dirty="0">
              <a:solidFill>
                <a:schemeClr val="dk2"/>
              </a:solidFill>
            </a:endParaRPr>
          </a:p>
        </p:txBody>
      </p:sp>
      <p:sp>
        <p:nvSpPr>
          <p:cNvPr id="6" name="Google Shape;344;p46">
            <a:extLst>
              <a:ext uri="{FF2B5EF4-FFF2-40B4-BE49-F238E27FC236}">
                <a16:creationId xmlns:a16="http://schemas.microsoft.com/office/drawing/2014/main" id="{F6C06654-C515-BACC-554D-7E43BADC4188}"/>
              </a:ext>
            </a:extLst>
          </p:cNvPr>
          <p:cNvSpPr txBox="1"/>
          <p:nvPr/>
        </p:nvSpPr>
        <p:spPr>
          <a:xfrm>
            <a:off x="649347" y="1786935"/>
            <a:ext cx="2415400" cy="104641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Char char="●"/>
            </a:pPr>
            <a:r>
              <a:rPr lang="en" dirty="0">
                <a:solidFill>
                  <a:schemeClr val="dk2"/>
                </a:solidFill>
              </a:rPr>
              <a:t>Gathering capacity limits in rural communities</a:t>
            </a:r>
            <a:endParaRPr dirty="0">
              <a:solidFill>
                <a:schemeClr val="dk2"/>
              </a:solidFill>
            </a:endParaRPr>
          </a:p>
          <a:p>
            <a:pPr marL="457200" lvl="0" indent="-317500" algn="l" rtl="0">
              <a:spcBef>
                <a:spcPts val="0"/>
              </a:spcBef>
              <a:spcAft>
                <a:spcPts val="0"/>
              </a:spcAft>
              <a:buClr>
                <a:schemeClr val="dk2"/>
              </a:buClr>
              <a:buSzPts val="1400"/>
              <a:buChar char="●"/>
            </a:pPr>
            <a:r>
              <a:rPr lang="en" dirty="0">
                <a:solidFill>
                  <a:schemeClr val="dk2"/>
                </a:solidFill>
              </a:rPr>
              <a:t>Pfizer vs. Moderna</a:t>
            </a:r>
            <a:endParaRPr dirty="0">
              <a:solidFill>
                <a:schemeClr val="dk2"/>
              </a:solidFill>
            </a:endParaRPr>
          </a:p>
        </p:txBody>
      </p:sp>
      <p:sp>
        <p:nvSpPr>
          <p:cNvPr id="9" name="TextBox 8">
            <a:extLst>
              <a:ext uri="{FF2B5EF4-FFF2-40B4-BE49-F238E27FC236}">
                <a16:creationId xmlns:a16="http://schemas.microsoft.com/office/drawing/2014/main" id="{E80A565D-226B-0613-4DF0-9F0EFA33B1BC}"/>
              </a:ext>
            </a:extLst>
          </p:cNvPr>
          <p:cNvSpPr txBox="1"/>
          <p:nvPr/>
        </p:nvSpPr>
        <p:spPr>
          <a:xfrm>
            <a:off x="6746084" y="1786935"/>
            <a:ext cx="1827333" cy="523220"/>
          </a:xfrm>
          <a:prstGeom prst="rect">
            <a:avLst/>
          </a:prstGeom>
          <a:noFill/>
        </p:spPr>
        <p:txBody>
          <a:bodyPr wrap="square">
            <a:spAutoFit/>
          </a:bodyPr>
          <a:lstStyle/>
          <a:p>
            <a:pPr marL="139700" lvl="0" algn="l" rtl="0">
              <a:spcBef>
                <a:spcPts val="0"/>
              </a:spcBef>
              <a:spcAft>
                <a:spcPts val="0"/>
              </a:spcAft>
              <a:buClr>
                <a:schemeClr val="dk2"/>
              </a:buClr>
              <a:buSzPts val="1400"/>
            </a:pPr>
            <a:r>
              <a:rPr lang="en-CA" dirty="0">
                <a:solidFill>
                  <a:schemeClr val="dk2"/>
                </a:solidFill>
              </a:rPr>
              <a:t>*only if no community spread </a:t>
            </a:r>
          </a:p>
        </p:txBody>
      </p:sp>
      <p:sp>
        <p:nvSpPr>
          <p:cNvPr id="10" name="TextBox 9">
            <a:extLst>
              <a:ext uri="{FF2B5EF4-FFF2-40B4-BE49-F238E27FC236}">
                <a16:creationId xmlns:a16="http://schemas.microsoft.com/office/drawing/2014/main" id="{64515EC2-3A58-0060-F82A-F53785952157}"/>
              </a:ext>
            </a:extLst>
          </p:cNvPr>
          <p:cNvSpPr txBox="1"/>
          <p:nvPr/>
        </p:nvSpPr>
        <p:spPr>
          <a:xfrm>
            <a:off x="6746084" y="3721180"/>
            <a:ext cx="1827333" cy="1384995"/>
          </a:xfrm>
          <a:prstGeom prst="rect">
            <a:avLst/>
          </a:prstGeom>
          <a:noFill/>
        </p:spPr>
        <p:txBody>
          <a:bodyPr wrap="square">
            <a:spAutoFit/>
          </a:bodyPr>
          <a:lstStyle/>
          <a:p>
            <a:pPr marL="139700" lvl="0" algn="l" rtl="0">
              <a:spcBef>
                <a:spcPts val="0"/>
              </a:spcBef>
              <a:spcAft>
                <a:spcPts val="0"/>
              </a:spcAft>
              <a:buClr>
                <a:schemeClr val="dk2"/>
              </a:buClr>
              <a:buSzPts val="1400"/>
            </a:pPr>
            <a:r>
              <a:rPr lang="en-CA" dirty="0">
                <a:solidFill>
                  <a:schemeClr val="dk2"/>
                </a:solidFill>
              </a:rPr>
              <a:t>If many processes that need individual-level characteristics are at this end, then ABMs</a:t>
            </a:r>
          </a:p>
        </p:txBody>
      </p:sp>
    </p:spTree>
    <p:extLst>
      <p:ext uri="{BB962C8B-B14F-4D97-AF65-F5344CB8AC3E}">
        <p14:creationId xmlns:p14="http://schemas.microsoft.com/office/powerpoint/2010/main" val="240907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E88C-B3A3-8F0F-B0E3-2BA01E4CA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D20B8-537A-A5E8-BF74-0472A686EC07}"/>
              </a:ext>
            </a:extLst>
          </p:cNvPr>
          <p:cNvSpPr>
            <a:spLocks noGrp="1"/>
          </p:cNvSpPr>
          <p:nvPr>
            <p:ph type="title"/>
          </p:nvPr>
        </p:nvSpPr>
        <p:spPr>
          <a:xfrm>
            <a:off x="271305" y="958572"/>
            <a:ext cx="8534098" cy="572700"/>
          </a:xfrm>
        </p:spPr>
        <p:txBody>
          <a:bodyPr>
            <a:noAutofit/>
          </a:bodyPr>
          <a:lstStyle/>
          <a:p>
            <a:r>
              <a:rPr lang="en-US" sz="1800" dirty="0"/>
              <a:t>Simple models are valuable as “stylized facts” for communication to non-</a:t>
            </a:r>
            <a:r>
              <a:rPr lang="en-US" sz="1800" dirty="0" err="1"/>
              <a:t>modellers</a:t>
            </a:r>
            <a:endParaRPr lang="en-US" sz="1800" dirty="0"/>
          </a:p>
        </p:txBody>
      </p:sp>
      <p:pic>
        <p:nvPicPr>
          <p:cNvPr id="4" name="Picture 3">
            <a:extLst>
              <a:ext uri="{FF2B5EF4-FFF2-40B4-BE49-F238E27FC236}">
                <a16:creationId xmlns:a16="http://schemas.microsoft.com/office/drawing/2014/main" id="{6BBC4669-2A07-C9EC-0DDA-B494C89796C1}"/>
              </a:ext>
            </a:extLst>
          </p:cNvPr>
          <p:cNvPicPr>
            <a:picLocks noChangeAspect="1"/>
          </p:cNvPicPr>
          <p:nvPr/>
        </p:nvPicPr>
        <p:blipFill>
          <a:blip r:embed="rId3"/>
          <a:stretch>
            <a:fillRect/>
          </a:stretch>
        </p:blipFill>
        <p:spPr>
          <a:xfrm>
            <a:off x="4821232" y="2690224"/>
            <a:ext cx="4322768" cy="2453276"/>
          </a:xfrm>
          <a:prstGeom prst="rect">
            <a:avLst/>
          </a:prstGeom>
        </p:spPr>
      </p:pic>
      <p:pic>
        <p:nvPicPr>
          <p:cNvPr id="5" name="Picture 2" descr="static01.nyt.com/images/2020/03/22/science/11SC...">
            <a:extLst>
              <a:ext uri="{FF2B5EF4-FFF2-40B4-BE49-F238E27FC236}">
                <a16:creationId xmlns:a16="http://schemas.microsoft.com/office/drawing/2014/main" id="{17BBCFE4-72EF-329A-FBAF-9053BDB5E1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809" b="21613"/>
          <a:stretch/>
        </p:blipFill>
        <p:spPr bwMode="auto">
          <a:xfrm>
            <a:off x="351987" y="2571750"/>
            <a:ext cx="4051169" cy="2292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CDA690-59AF-CA3A-8165-FA5735035087}"/>
              </a:ext>
            </a:extLst>
          </p:cNvPr>
          <p:cNvSpPr txBox="1"/>
          <p:nvPr/>
        </p:nvSpPr>
        <p:spPr>
          <a:xfrm>
            <a:off x="575803" y="1732923"/>
            <a:ext cx="1614545" cy="307777"/>
          </a:xfrm>
          <a:prstGeom prst="rect">
            <a:avLst/>
          </a:prstGeom>
          <a:noFill/>
        </p:spPr>
        <p:txBody>
          <a:bodyPr wrap="none" rtlCol="0">
            <a:spAutoFit/>
          </a:bodyPr>
          <a:lstStyle/>
          <a:p>
            <a:r>
              <a:rPr lang="en-US" b="1" dirty="0"/>
              <a:t>Flatten the curve</a:t>
            </a:r>
          </a:p>
        </p:txBody>
      </p:sp>
      <p:sp>
        <p:nvSpPr>
          <p:cNvPr id="6" name="TextBox 5">
            <a:extLst>
              <a:ext uri="{FF2B5EF4-FFF2-40B4-BE49-F238E27FC236}">
                <a16:creationId xmlns:a16="http://schemas.microsoft.com/office/drawing/2014/main" id="{1DC30FA0-52D4-C1FB-0C5B-891E83FFC18B}"/>
              </a:ext>
            </a:extLst>
          </p:cNvPr>
          <p:cNvSpPr txBox="1"/>
          <p:nvPr/>
        </p:nvSpPr>
        <p:spPr>
          <a:xfrm>
            <a:off x="4690603" y="1671368"/>
            <a:ext cx="4233403" cy="738664"/>
          </a:xfrm>
          <a:prstGeom prst="rect">
            <a:avLst/>
          </a:prstGeom>
          <a:noFill/>
        </p:spPr>
        <p:txBody>
          <a:bodyPr wrap="square" rtlCol="0">
            <a:spAutoFit/>
          </a:bodyPr>
          <a:lstStyle/>
          <a:p>
            <a:r>
              <a:rPr lang="en-US" b="1" dirty="0"/>
              <a:t>Omicron (less severe, more transmissible) was forecast to place an extreme burden on the healthcare system</a:t>
            </a:r>
          </a:p>
        </p:txBody>
      </p:sp>
      <p:sp>
        <p:nvSpPr>
          <p:cNvPr id="7" name="Title 1">
            <a:extLst>
              <a:ext uri="{FF2B5EF4-FFF2-40B4-BE49-F238E27FC236}">
                <a16:creationId xmlns:a16="http://schemas.microsoft.com/office/drawing/2014/main" id="{50052AB4-5022-EFDC-5D2E-EEB66E92CC25}"/>
              </a:ext>
            </a:extLst>
          </p:cNvPr>
          <p:cNvSpPr txBox="1">
            <a:spLocks/>
          </p:cNvSpPr>
          <p:nvPr/>
        </p:nvSpPr>
        <p:spPr>
          <a:xfrm>
            <a:off x="0" y="13838"/>
            <a:ext cx="9144000" cy="80463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The types of models affected by the pitfalls are not bad approaches </a:t>
            </a:r>
            <a:r>
              <a:rPr lang="en-US" sz="1800" dirty="0"/>
              <a:t>(compartmental models, ODEs, and continuous dependent variables)</a:t>
            </a:r>
          </a:p>
        </p:txBody>
      </p:sp>
    </p:spTree>
    <p:extLst>
      <p:ext uri="{BB962C8B-B14F-4D97-AF65-F5344CB8AC3E}">
        <p14:creationId xmlns:p14="http://schemas.microsoft.com/office/powerpoint/2010/main" val="1394883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A5D28D-6F6A-9CC8-F42F-5B13348D7302}"/>
              </a:ext>
            </a:extLst>
          </p:cNvPr>
          <p:cNvPicPr>
            <a:picLocks noChangeAspect="1"/>
          </p:cNvPicPr>
          <p:nvPr/>
        </p:nvPicPr>
        <p:blipFill>
          <a:blip r:embed="rId2"/>
          <a:srcRect l="6059" r="12868"/>
          <a:stretch/>
        </p:blipFill>
        <p:spPr>
          <a:xfrm rot="5400000">
            <a:off x="1863968" y="-1441938"/>
            <a:ext cx="4803112" cy="7908053"/>
          </a:xfrm>
          <a:prstGeom prst="rect">
            <a:avLst/>
          </a:prstGeom>
        </p:spPr>
      </p:pic>
    </p:spTree>
    <p:extLst>
      <p:ext uri="{BB962C8B-B14F-4D97-AF65-F5344CB8AC3E}">
        <p14:creationId xmlns:p14="http://schemas.microsoft.com/office/powerpoint/2010/main" val="32843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085A-6D69-FC97-63D7-280142A8E74C}"/>
              </a:ext>
            </a:extLst>
          </p:cNvPr>
          <p:cNvSpPr>
            <a:spLocks noGrp="1"/>
          </p:cNvSpPr>
          <p:nvPr>
            <p:ph type="title"/>
          </p:nvPr>
        </p:nvSpPr>
        <p:spPr/>
        <p:txBody>
          <a:bodyPr>
            <a:normAutofit fontScale="90000"/>
          </a:bodyPr>
          <a:lstStyle/>
          <a:p>
            <a:r>
              <a:rPr lang="en-US" dirty="0"/>
              <a:t>Reasons for fire stations</a:t>
            </a:r>
          </a:p>
        </p:txBody>
      </p:sp>
      <p:sp>
        <p:nvSpPr>
          <p:cNvPr id="3" name="Content Placeholder 2">
            <a:extLst>
              <a:ext uri="{FF2B5EF4-FFF2-40B4-BE49-F238E27FC236}">
                <a16:creationId xmlns:a16="http://schemas.microsoft.com/office/drawing/2014/main" id="{D1EF38F0-4A13-BD3D-92BD-245D29684107}"/>
              </a:ext>
            </a:extLst>
          </p:cNvPr>
          <p:cNvSpPr>
            <a:spLocks noGrp="1"/>
          </p:cNvSpPr>
          <p:nvPr>
            <p:ph idx="1"/>
          </p:nvPr>
        </p:nvSpPr>
        <p:spPr/>
        <p:txBody>
          <a:bodyPr/>
          <a:lstStyle/>
          <a:p>
            <a:r>
              <a:rPr lang="en-US" dirty="0"/>
              <a:t>Most of us experienced the COVID-19 public health emergency in primarily one place. Anecdotally, you need some local expertise or critical errors are likely (no slides on this – just recounting my observation)</a:t>
            </a:r>
          </a:p>
          <a:p>
            <a:endParaRPr lang="en-US" dirty="0"/>
          </a:p>
          <a:p>
            <a:r>
              <a:rPr lang="en-US" dirty="0"/>
              <a:t>Regional characteristics determine the best public health response</a:t>
            </a:r>
          </a:p>
          <a:p>
            <a:endParaRPr lang="en-US" dirty="0"/>
          </a:p>
          <a:p>
            <a:r>
              <a:rPr lang="en-US" dirty="0"/>
              <a:t>Small jurisdictions are under-resourced and their needs can be overlooked, or falsely assumed, in bigger conversations</a:t>
            </a:r>
          </a:p>
        </p:txBody>
      </p:sp>
    </p:spTree>
    <p:extLst>
      <p:ext uri="{BB962C8B-B14F-4D97-AF65-F5344CB8AC3E}">
        <p14:creationId xmlns:p14="http://schemas.microsoft.com/office/powerpoint/2010/main" val="2527463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A17BB-3C52-7D68-7538-55966FAA1153}"/>
            </a:ext>
          </a:extLst>
        </p:cNvPr>
        <p:cNvGrpSpPr/>
        <p:nvPr/>
      </p:nvGrpSpPr>
      <p:grpSpPr>
        <a:xfrm>
          <a:off x="0" y="0"/>
          <a:ext cx="0" cy="0"/>
          <a:chOff x="0" y="0"/>
          <a:chExt cx="0" cy="0"/>
        </a:xfrm>
      </p:grpSpPr>
      <p:pic>
        <p:nvPicPr>
          <p:cNvPr id="4" name="Google Shape;73;p16">
            <a:extLst>
              <a:ext uri="{FF2B5EF4-FFF2-40B4-BE49-F238E27FC236}">
                <a16:creationId xmlns:a16="http://schemas.microsoft.com/office/drawing/2014/main" id="{398643FE-0BC5-6ADF-93A7-B1E6B21F882E}"/>
              </a:ext>
            </a:extLst>
          </p:cNvPr>
          <p:cNvPicPr preferRelativeResize="0"/>
          <p:nvPr/>
        </p:nvPicPr>
        <p:blipFill>
          <a:blip r:embed="rId2">
            <a:alphaModFix/>
          </a:blip>
          <a:stretch>
            <a:fillRect/>
          </a:stretch>
        </p:blipFill>
        <p:spPr>
          <a:xfrm>
            <a:off x="392159" y="1395052"/>
            <a:ext cx="7141594" cy="3269969"/>
          </a:xfrm>
          <a:prstGeom prst="rect">
            <a:avLst/>
          </a:prstGeom>
          <a:noFill/>
          <a:ln>
            <a:noFill/>
          </a:ln>
        </p:spPr>
      </p:pic>
      <p:sp>
        <p:nvSpPr>
          <p:cNvPr id="5" name="Google Shape;75;p16">
            <a:extLst>
              <a:ext uri="{FF2B5EF4-FFF2-40B4-BE49-F238E27FC236}">
                <a16:creationId xmlns:a16="http://schemas.microsoft.com/office/drawing/2014/main" id="{95C80F08-C9BE-2A33-ABBA-A70EF5644127}"/>
              </a:ext>
            </a:extLst>
          </p:cNvPr>
          <p:cNvSpPr txBox="1"/>
          <p:nvPr/>
        </p:nvSpPr>
        <p:spPr>
          <a:xfrm>
            <a:off x="570600" y="4665021"/>
            <a:ext cx="6053625" cy="265435"/>
          </a:xfrm>
          <a:prstGeom prst="rect">
            <a:avLst/>
          </a:prstGeom>
          <a:noFill/>
          <a:ln>
            <a:noFill/>
          </a:ln>
        </p:spPr>
        <p:txBody>
          <a:bodyPr spcFirstLastPara="1" wrap="square" lIns="68569" tIns="68569" rIns="68569" bIns="68569" anchor="t" anchorCtr="0">
            <a:spAutoFit/>
          </a:bodyPr>
          <a:lstStyle/>
          <a:p>
            <a:r>
              <a:rPr lang="en" sz="825" u="sng" dirty="0">
                <a:solidFill>
                  <a:schemeClr val="hlink"/>
                </a:solidFill>
                <a:hlinkClick r:id="rId3"/>
              </a:rPr>
              <a:t>Technical considerations for implementing a risk-based approach to international travel in the context of COVID-19</a:t>
            </a:r>
            <a:r>
              <a:rPr lang="en" sz="825" dirty="0"/>
              <a:t> 2 July 2021</a:t>
            </a:r>
            <a:endParaRPr sz="825" dirty="0"/>
          </a:p>
        </p:txBody>
      </p:sp>
      <p:sp>
        <p:nvSpPr>
          <p:cNvPr id="6" name="Google Shape;76;p16">
            <a:extLst>
              <a:ext uri="{FF2B5EF4-FFF2-40B4-BE49-F238E27FC236}">
                <a16:creationId xmlns:a16="http://schemas.microsoft.com/office/drawing/2014/main" id="{03E3E1FD-B522-425F-449D-89911AA04C40}"/>
              </a:ext>
            </a:extLst>
          </p:cNvPr>
          <p:cNvSpPr txBox="1">
            <a:spLocks noGrp="1"/>
          </p:cNvSpPr>
          <p:nvPr>
            <p:ph type="title"/>
          </p:nvPr>
        </p:nvSpPr>
        <p:spPr>
          <a:xfrm>
            <a:off x="391949" y="109252"/>
            <a:ext cx="8199183" cy="572700"/>
          </a:xfrm>
          <a:prstGeom prst="rect">
            <a:avLst/>
          </a:prstGeom>
        </p:spPr>
        <p:txBody>
          <a:bodyPr spcFirstLastPara="1" wrap="square" lIns="68569" tIns="68569" rIns="68569" bIns="68569" anchor="t" anchorCtr="0">
            <a:normAutofit fontScale="90000"/>
          </a:bodyPr>
          <a:lstStyle/>
          <a:p>
            <a:r>
              <a:rPr lang="en" dirty="0"/>
              <a:t>Fire stations: regional considerations determine the best public health response</a:t>
            </a:r>
            <a:endParaRPr dirty="0"/>
          </a:p>
        </p:txBody>
      </p:sp>
      <p:sp>
        <p:nvSpPr>
          <p:cNvPr id="2" name="Content Placeholder 1">
            <a:extLst>
              <a:ext uri="{FF2B5EF4-FFF2-40B4-BE49-F238E27FC236}">
                <a16:creationId xmlns:a16="http://schemas.microsoft.com/office/drawing/2014/main" id="{166EB78F-53A2-C3F8-0F76-9D4B11921A5B}"/>
              </a:ext>
            </a:extLst>
          </p:cNvPr>
          <p:cNvSpPr>
            <a:spLocks noGrp="1"/>
          </p:cNvSpPr>
          <p:nvPr>
            <p:ph idx="1"/>
          </p:nvPr>
        </p:nvSpPr>
        <p:spPr>
          <a:xfrm>
            <a:off x="231241" y="1017725"/>
            <a:ext cx="8520600" cy="572700"/>
          </a:xfrm>
        </p:spPr>
        <p:txBody>
          <a:bodyPr/>
          <a:lstStyle/>
          <a:p>
            <a:pPr marL="114300" indent="0">
              <a:buNone/>
            </a:pPr>
            <a:r>
              <a:rPr lang="en" dirty="0"/>
              <a:t>2021 Updated WHO recommendations</a:t>
            </a:r>
            <a:endParaRPr lang="en-US" dirty="0"/>
          </a:p>
        </p:txBody>
      </p:sp>
    </p:spTree>
    <p:extLst>
      <p:ext uri="{BB962C8B-B14F-4D97-AF65-F5344CB8AC3E}">
        <p14:creationId xmlns:p14="http://schemas.microsoft.com/office/powerpoint/2010/main" val="2505346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A5F02-DE44-869D-A07B-8CC6C3C9480F}"/>
            </a:ext>
          </a:extLst>
        </p:cNvPr>
        <p:cNvGrpSpPr/>
        <p:nvPr/>
      </p:nvGrpSpPr>
      <p:grpSpPr>
        <a:xfrm>
          <a:off x="0" y="0"/>
          <a:ext cx="0" cy="0"/>
          <a:chOff x="0" y="0"/>
          <a:chExt cx="0" cy="0"/>
        </a:xfrm>
      </p:grpSpPr>
      <p:pic>
        <p:nvPicPr>
          <p:cNvPr id="4" name="Picture 3" descr="Screen Shot 2021-04-15 at 4.02.59 PM.png">
            <a:extLst>
              <a:ext uri="{FF2B5EF4-FFF2-40B4-BE49-F238E27FC236}">
                <a16:creationId xmlns:a16="http://schemas.microsoft.com/office/drawing/2014/main" id="{A5E0362E-0840-C658-9DDD-1315315D567C}"/>
              </a:ext>
            </a:extLst>
          </p:cNvPr>
          <p:cNvPicPr>
            <a:picLocks noChangeAspect="1"/>
          </p:cNvPicPr>
          <p:nvPr/>
        </p:nvPicPr>
        <p:blipFill>
          <a:blip r:embed="rId2">
            <a:extLst>
              <a:ext uri="{28A0092B-C50C-407E-A947-70E740481C1C}">
                <a14:useLocalDpi xmlns:a14="http://schemas.microsoft.com/office/drawing/2010/main" val="0"/>
              </a:ext>
            </a:extLst>
          </a:blip>
          <a:srcRect l="20260" t="11041" r="28500" b="12467"/>
          <a:stretch/>
        </p:blipFill>
        <p:spPr>
          <a:xfrm>
            <a:off x="1410383" y="1196502"/>
            <a:ext cx="4729160" cy="3574557"/>
          </a:xfrm>
          <a:prstGeom prst="rect">
            <a:avLst/>
          </a:prstGeom>
        </p:spPr>
      </p:pic>
      <p:sp>
        <p:nvSpPr>
          <p:cNvPr id="5" name="Rectangle 4">
            <a:extLst>
              <a:ext uri="{FF2B5EF4-FFF2-40B4-BE49-F238E27FC236}">
                <a16:creationId xmlns:a16="http://schemas.microsoft.com/office/drawing/2014/main" id="{F389E734-054A-AF95-60B2-302A54227B20}"/>
              </a:ext>
            </a:extLst>
          </p:cNvPr>
          <p:cNvSpPr/>
          <p:nvPr/>
        </p:nvSpPr>
        <p:spPr>
          <a:xfrm>
            <a:off x="160775" y="4809768"/>
            <a:ext cx="8520600" cy="246221"/>
          </a:xfrm>
          <a:prstGeom prst="rect">
            <a:avLst/>
          </a:prstGeom>
        </p:spPr>
        <p:txBody>
          <a:bodyPr wrap="square">
            <a:spAutoFit/>
          </a:bodyPr>
          <a:lstStyle/>
          <a:p>
            <a:r>
              <a:rPr lang="en-US" sz="1000" dirty="0"/>
              <a:t>Baker et al. 2020. Elimination could be the optimal response strategy for covid-19 and other emerging pandemic diseases</a:t>
            </a:r>
          </a:p>
        </p:txBody>
      </p:sp>
      <p:sp>
        <p:nvSpPr>
          <p:cNvPr id="3" name="TextBox 2">
            <a:extLst>
              <a:ext uri="{FF2B5EF4-FFF2-40B4-BE49-F238E27FC236}">
                <a16:creationId xmlns:a16="http://schemas.microsoft.com/office/drawing/2014/main" id="{18408385-AE97-A457-3A6D-01EBABB8766C}"/>
              </a:ext>
            </a:extLst>
          </p:cNvPr>
          <p:cNvSpPr txBox="1"/>
          <p:nvPr/>
        </p:nvSpPr>
        <p:spPr>
          <a:xfrm>
            <a:off x="6280219" y="3488263"/>
            <a:ext cx="2662814" cy="523220"/>
          </a:xfrm>
          <a:prstGeom prst="rect">
            <a:avLst/>
          </a:prstGeom>
          <a:noFill/>
        </p:spPr>
        <p:txBody>
          <a:bodyPr wrap="square" rtlCol="0">
            <a:spAutoFit/>
          </a:bodyPr>
          <a:lstStyle/>
          <a:p>
            <a:pPr algn="ctr"/>
            <a:r>
              <a:rPr lang="en-US" dirty="0"/>
              <a:t>A mitigation strategy can be continuous or circuit breaker</a:t>
            </a:r>
          </a:p>
        </p:txBody>
      </p:sp>
      <p:sp>
        <p:nvSpPr>
          <p:cNvPr id="9" name="Google Shape;76;p16">
            <a:extLst>
              <a:ext uri="{FF2B5EF4-FFF2-40B4-BE49-F238E27FC236}">
                <a16:creationId xmlns:a16="http://schemas.microsoft.com/office/drawing/2014/main" id="{C94ECA57-916C-E9F1-02F5-08C8231C5EB6}"/>
              </a:ext>
            </a:extLst>
          </p:cNvPr>
          <p:cNvSpPr txBox="1">
            <a:spLocks noGrp="1"/>
          </p:cNvSpPr>
          <p:nvPr>
            <p:ph type="title"/>
          </p:nvPr>
        </p:nvSpPr>
        <p:spPr>
          <a:xfrm>
            <a:off x="311700" y="227371"/>
            <a:ext cx="8520600" cy="572700"/>
          </a:xfrm>
          <a:prstGeom prst="rect">
            <a:avLst/>
          </a:prstGeom>
        </p:spPr>
        <p:txBody>
          <a:bodyPr spcFirstLastPara="1" wrap="square" lIns="68569" tIns="68569" rIns="68569" bIns="68569" anchor="t" anchorCtr="0">
            <a:normAutofit fontScale="90000"/>
          </a:bodyPr>
          <a:lstStyle/>
          <a:p>
            <a:r>
              <a:rPr lang="en" dirty="0"/>
              <a:t>Fire stations: regional considerations determine the best public health response</a:t>
            </a:r>
            <a:endParaRPr dirty="0"/>
          </a:p>
        </p:txBody>
      </p:sp>
    </p:spTree>
    <p:extLst>
      <p:ext uri="{BB962C8B-B14F-4D97-AF65-F5344CB8AC3E}">
        <p14:creationId xmlns:p14="http://schemas.microsoft.com/office/powerpoint/2010/main" val="3593970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4. ">
            <a:extLst>
              <a:ext uri="{FF2B5EF4-FFF2-40B4-BE49-F238E27FC236}">
                <a16:creationId xmlns:a16="http://schemas.microsoft.com/office/drawing/2014/main" id="{A817053E-38CB-12C2-DA15-8C76B7FA3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92" y="143020"/>
            <a:ext cx="8159262" cy="42984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19694B-F47D-E617-BA25-ADC80436A613}"/>
              </a:ext>
            </a:extLst>
          </p:cNvPr>
          <p:cNvSpPr txBox="1"/>
          <p:nvPr/>
        </p:nvSpPr>
        <p:spPr>
          <a:xfrm>
            <a:off x="0" y="4877369"/>
            <a:ext cx="9013370" cy="246221"/>
          </a:xfrm>
          <a:prstGeom prst="rect">
            <a:avLst/>
          </a:prstGeom>
          <a:noFill/>
        </p:spPr>
        <p:txBody>
          <a:bodyPr wrap="square">
            <a:spAutoFit/>
          </a:bodyPr>
          <a:lstStyle/>
          <a:p>
            <a:r>
              <a:rPr lang="en-US" sz="1000" dirty="0" err="1"/>
              <a:t>Martignoni</a:t>
            </a:r>
            <a:r>
              <a:rPr lang="en-US" sz="1000" dirty="0"/>
              <a:t> et al. 2024. Is SARS-CoV-2 elimination or mitigation best? Regional and disease characteristics determine the best strategy</a:t>
            </a:r>
          </a:p>
        </p:txBody>
      </p:sp>
    </p:spTree>
    <p:extLst>
      <p:ext uri="{BB962C8B-B14F-4D97-AF65-F5344CB8AC3E}">
        <p14:creationId xmlns:p14="http://schemas.microsoft.com/office/powerpoint/2010/main" val="3076753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6A77C-D6CE-2822-58EE-7EE7200D69CD}"/>
              </a:ext>
            </a:extLst>
          </p:cNvPr>
          <p:cNvPicPr>
            <a:picLocks noChangeAspect="1"/>
          </p:cNvPicPr>
          <p:nvPr/>
        </p:nvPicPr>
        <p:blipFill>
          <a:blip r:embed="rId2"/>
          <a:stretch>
            <a:fillRect/>
          </a:stretch>
        </p:blipFill>
        <p:spPr>
          <a:xfrm>
            <a:off x="75687" y="994787"/>
            <a:ext cx="9069880" cy="3625493"/>
          </a:xfrm>
          <a:prstGeom prst="rect">
            <a:avLst/>
          </a:prstGeom>
        </p:spPr>
      </p:pic>
      <p:sp>
        <p:nvSpPr>
          <p:cNvPr id="2" name="Title 1">
            <a:extLst>
              <a:ext uri="{FF2B5EF4-FFF2-40B4-BE49-F238E27FC236}">
                <a16:creationId xmlns:a16="http://schemas.microsoft.com/office/drawing/2014/main" id="{901B4AF2-6FA0-D63E-604F-98126B2A7FAC}"/>
              </a:ext>
            </a:extLst>
          </p:cNvPr>
          <p:cNvSpPr>
            <a:spLocks noGrp="1"/>
          </p:cNvSpPr>
          <p:nvPr>
            <p:ph type="title"/>
          </p:nvPr>
        </p:nvSpPr>
        <p:spPr>
          <a:xfrm>
            <a:off x="0" y="53139"/>
            <a:ext cx="9144000" cy="572700"/>
          </a:xfrm>
        </p:spPr>
        <p:txBody>
          <a:bodyPr>
            <a:normAutofit fontScale="90000"/>
          </a:bodyPr>
          <a:lstStyle/>
          <a:p>
            <a:r>
              <a:rPr lang="en-US" dirty="0"/>
              <a:t>Optimal controls rephrased in the terminology of public health strategies</a:t>
            </a:r>
          </a:p>
        </p:txBody>
      </p:sp>
      <p:sp>
        <p:nvSpPr>
          <p:cNvPr id="7" name="TextBox 6">
            <a:extLst>
              <a:ext uri="{FF2B5EF4-FFF2-40B4-BE49-F238E27FC236}">
                <a16:creationId xmlns:a16="http://schemas.microsoft.com/office/drawing/2014/main" id="{08C51065-1CA4-982A-0BB2-C83F0B57ECF7}"/>
              </a:ext>
            </a:extLst>
          </p:cNvPr>
          <p:cNvSpPr txBox="1"/>
          <p:nvPr/>
        </p:nvSpPr>
        <p:spPr>
          <a:xfrm>
            <a:off x="301972" y="4690251"/>
            <a:ext cx="8756613" cy="400110"/>
          </a:xfrm>
          <a:prstGeom prst="rect">
            <a:avLst/>
          </a:prstGeom>
          <a:noFill/>
        </p:spPr>
        <p:txBody>
          <a:bodyPr wrap="square">
            <a:spAutoFit/>
          </a:bodyPr>
          <a:lstStyle/>
          <a:p>
            <a:r>
              <a:rPr lang="en-CA" sz="1000" dirty="0">
                <a:effectLst/>
                <a:latin typeface="Helvetica" pitchFamily="2" charset="0"/>
              </a:rPr>
              <a:t>G. </a:t>
            </a:r>
            <a:r>
              <a:rPr lang="en-CA" sz="1000" dirty="0" err="1">
                <a:effectLst/>
                <a:latin typeface="Helvetica" pitchFamily="2" charset="0"/>
              </a:rPr>
              <a:t>Adu-Boahen</a:t>
            </a:r>
            <a:r>
              <a:rPr lang="en-CA" sz="1000" dirty="0">
                <a:effectLst/>
                <a:latin typeface="Helvetica" pitchFamily="2" charset="0"/>
              </a:rPr>
              <a:t>. Optimal Control Strategies in Epidemic Models:</a:t>
            </a:r>
            <a:r>
              <a:rPr lang="en-CA" sz="1000" dirty="0">
                <a:latin typeface="Helvetica" pitchFamily="2" charset="0"/>
              </a:rPr>
              <a:t> </a:t>
            </a:r>
            <a:r>
              <a:rPr lang="en-CA" sz="1000" dirty="0">
                <a:effectLst/>
                <a:latin typeface="Helvetica" pitchFamily="2" charset="0"/>
              </a:rPr>
              <a:t>Analysis of Community and Traveler Isolation</a:t>
            </a:r>
            <a:r>
              <a:rPr lang="en-CA" sz="1000" dirty="0">
                <a:latin typeface="Helvetica" pitchFamily="2" charset="0"/>
              </a:rPr>
              <a:t> </a:t>
            </a:r>
            <a:r>
              <a:rPr lang="en-CA" sz="1000" dirty="0">
                <a:effectLst/>
                <a:latin typeface="Helvetica" pitchFamily="2" charset="0"/>
              </a:rPr>
              <a:t>Strategies Under Resource Constraints. </a:t>
            </a:r>
            <a:r>
              <a:rPr lang="en-CA" sz="1000" dirty="0">
                <a:latin typeface="Helvetica" pitchFamily="2" charset="0"/>
              </a:rPr>
              <a:t>MSc thesis (incomplete). Model based on </a:t>
            </a:r>
            <a:r>
              <a:rPr lang="en-US" sz="1000" dirty="0"/>
              <a:t>Hansen and Day. 2011. Optimal control of epidemics with limited resources</a:t>
            </a:r>
            <a:endParaRPr lang="en-CA" sz="1000" dirty="0">
              <a:effectLst/>
              <a:latin typeface="Helvetica" pitchFamily="2" charset="0"/>
            </a:endParaRPr>
          </a:p>
        </p:txBody>
      </p:sp>
    </p:spTree>
    <p:extLst>
      <p:ext uri="{BB962C8B-B14F-4D97-AF65-F5344CB8AC3E}">
        <p14:creationId xmlns:p14="http://schemas.microsoft.com/office/powerpoint/2010/main" val="3746890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BDB35-3378-2E53-FD83-86E49C924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865E8-1B05-D270-AF1B-FE02F7343D1E}"/>
              </a:ext>
            </a:extLst>
          </p:cNvPr>
          <p:cNvSpPr>
            <a:spLocks noGrp="1"/>
          </p:cNvSpPr>
          <p:nvPr>
            <p:ph type="title"/>
          </p:nvPr>
        </p:nvSpPr>
        <p:spPr/>
        <p:txBody>
          <a:bodyPr>
            <a:normAutofit fontScale="90000"/>
          </a:bodyPr>
          <a:lstStyle/>
          <a:p>
            <a:r>
              <a:rPr lang="en-US" dirty="0"/>
              <a:t>Summary: what we learned about the modelling</a:t>
            </a:r>
          </a:p>
        </p:txBody>
      </p:sp>
      <p:sp>
        <p:nvSpPr>
          <p:cNvPr id="3" name="Text Placeholder 2">
            <a:extLst>
              <a:ext uri="{FF2B5EF4-FFF2-40B4-BE49-F238E27FC236}">
                <a16:creationId xmlns:a16="http://schemas.microsoft.com/office/drawing/2014/main" id="{C55B8A48-52B1-4C54-9E36-58CCAD501402}"/>
              </a:ext>
            </a:extLst>
          </p:cNvPr>
          <p:cNvSpPr>
            <a:spLocks noGrp="1"/>
          </p:cNvSpPr>
          <p:nvPr>
            <p:ph type="body" idx="1"/>
          </p:nvPr>
        </p:nvSpPr>
        <p:spPr/>
        <p:txBody>
          <a:bodyPr/>
          <a:lstStyle/>
          <a:p>
            <a:r>
              <a:rPr lang="en-US" dirty="0"/>
              <a:t>Model outbreak duration and time between outbreaks (</a:t>
            </a:r>
            <a:r>
              <a:rPr lang="en-US" dirty="0" err="1"/>
              <a:t>Martignoni</a:t>
            </a:r>
            <a:r>
              <a:rPr lang="en-US" dirty="0"/>
              <a:t> et al. 2024)</a:t>
            </a:r>
          </a:p>
          <a:p>
            <a:pPr marL="114300" indent="0">
              <a:buNone/>
            </a:pPr>
            <a:endParaRPr lang="en-US" dirty="0"/>
          </a:p>
          <a:p>
            <a:r>
              <a:rPr lang="en-US" dirty="0"/>
              <a:t>Fit and simulate using the ideas of the importation-community spread switch model (unpublished)</a:t>
            </a:r>
          </a:p>
          <a:p>
            <a:endParaRPr lang="en-US" dirty="0"/>
          </a:p>
          <a:p>
            <a:r>
              <a:rPr lang="en-US" dirty="0"/>
              <a:t>We need general modelling frameworks, with the flexibility:</a:t>
            </a:r>
          </a:p>
          <a:p>
            <a:pPr lvl="1"/>
            <a:r>
              <a:rPr lang="en-US" sz="1600" dirty="0"/>
              <a:t>To model both clusters of cases and community transmission</a:t>
            </a:r>
          </a:p>
          <a:p>
            <a:pPr lvl="1"/>
            <a:r>
              <a:rPr lang="en-US" sz="1600" b="1" dirty="0"/>
              <a:t>Such that the complete range of public health responses are potentially optimal</a:t>
            </a:r>
          </a:p>
          <a:p>
            <a:pPr lvl="1"/>
            <a:endParaRPr lang="en-US" dirty="0"/>
          </a:p>
        </p:txBody>
      </p:sp>
    </p:spTree>
    <p:extLst>
      <p:ext uri="{BB962C8B-B14F-4D97-AF65-F5344CB8AC3E}">
        <p14:creationId xmlns:p14="http://schemas.microsoft.com/office/powerpoint/2010/main" val="326133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4695-1619-B525-9AF6-D36357017288}"/>
              </a:ext>
            </a:extLst>
          </p:cNvPr>
          <p:cNvSpPr>
            <a:spLocks noGrp="1"/>
          </p:cNvSpPr>
          <p:nvPr>
            <p:ph type="title"/>
          </p:nvPr>
        </p:nvSpPr>
        <p:spPr/>
        <p:txBody>
          <a:bodyPr>
            <a:normAutofit fontScale="90000"/>
          </a:bodyPr>
          <a:lstStyle/>
          <a:p>
            <a:r>
              <a:rPr lang="en-US" dirty="0"/>
              <a:t>Small jurisdictions are under-resourced</a:t>
            </a:r>
          </a:p>
        </p:txBody>
      </p:sp>
      <p:sp>
        <p:nvSpPr>
          <p:cNvPr id="3" name="Content Placeholder 2">
            <a:extLst>
              <a:ext uri="{FF2B5EF4-FFF2-40B4-BE49-F238E27FC236}">
                <a16:creationId xmlns:a16="http://schemas.microsoft.com/office/drawing/2014/main" id="{9FF0AE8F-BD48-4B38-07E6-2285C4698A39}"/>
              </a:ext>
            </a:extLst>
          </p:cNvPr>
          <p:cNvSpPr>
            <a:spLocks noGrp="1"/>
          </p:cNvSpPr>
          <p:nvPr>
            <p:ph idx="1"/>
          </p:nvPr>
        </p:nvSpPr>
        <p:spPr>
          <a:xfrm>
            <a:off x="311700" y="1956344"/>
            <a:ext cx="8520600" cy="2364448"/>
          </a:xfrm>
        </p:spPr>
        <p:txBody>
          <a:bodyPr/>
          <a:lstStyle/>
          <a:p>
            <a:pPr marL="114300" indent="0">
              <a:buNone/>
            </a:pPr>
            <a:r>
              <a:rPr lang="en-CA" sz="2000" dirty="0">
                <a:latin typeface="+mn-lt"/>
                <a:ea typeface="Times New Roman" panose="02020603050405020304" pitchFamily="18" charset="0"/>
              </a:rPr>
              <a:t>“</a:t>
            </a:r>
            <a:r>
              <a:rPr lang="en-CA" sz="2000" dirty="0">
                <a:effectLst/>
                <a:latin typeface="+mn-lt"/>
                <a:ea typeface="Times New Roman" panose="02020603050405020304" pitchFamily="18" charset="0"/>
              </a:rPr>
              <a:t>the need for additional public health physicians is most acute in rural areas, the Atlantic provinces, the territories and areas served by Health Canada’s First Nations and Inuit Health Branch</a:t>
            </a:r>
            <a:r>
              <a:rPr lang="en-CA" sz="2000" dirty="0">
                <a:latin typeface="+mn-lt"/>
                <a:ea typeface="Times New Roman" panose="02020603050405020304" pitchFamily="18" charset="0"/>
              </a:rPr>
              <a:t>"</a:t>
            </a:r>
            <a:r>
              <a:rPr lang="en-CA" sz="2000" dirty="0">
                <a:effectLst/>
                <a:latin typeface="+mn-lt"/>
                <a:ea typeface="Times New Roman" panose="02020603050405020304" pitchFamily="18" charset="0"/>
              </a:rPr>
              <a:t>.</a:t>
            </a:r>
          </a:p>
          <a:p>
            <a:pPr marL="114300" indent="0">
              <a:buNone/>
            </a:pPr>
            <a:endParaRPr lang="en-CA" dirty="0">
              <a:latin typeface="+mn-lt"/>
              <a:ea typeface="Times New Roman" panose="02020603050405020304" pitchFamily="18" charset="0"/>
            </a:endParaRPr>
          </a:p>
          <a:p>
            <a:pPr marL="114300" indent="0">
              <a:buNone/>
            </a:pPr>
            <a:r>
              <a:rPr lang="en-CA" sz="1800" dirty="0">
                <a:effectLst/>
                <a:latin typeface="+mn-lt"/>
                <a:ea typeface="Times New Roman" panose="02020603050405020304" pitchFamily="18" charset="0"/>
              </a:rPr>
              <a:t>--- 2003 report by the National Advisory Committee on </a:t>
            </a:r>
            <a:r>
              <a:rPr lang="en-CA" sz="1800" i="1" dirty="0">
                <a:effectLst/>
                <a:latin typeface="+mn-lt"/>
                <a:ea typeface="Times New Roman" panose="02020603050405020304" pitchFamily="18" charset="0"/>
              </a:rPr>
              <a:t>SARS and Public Health</a:t>
            </a:r>
            <a:r>
              <a:rPr lang="en-CA" sz="1800" dirty="0">
                <a:effectLst/>
                <a:latin typeface="+mn-lt"/>
                <a:ea typeface="Times New Roman" panose="02020603050405020304" pitchFamily="18" charset="0"/>
              </a:rPr>
              <a:t> </a:t>
            </a:r>
            <a:endParaRPr lang="en-US" dirty="0">
              <a:latin typeface="+mn-lt"/>
            </a:endParaRPr>
          </a:p>
        </p:txBody>
      </p:sp>
    </p:spTree>
    <p:extLst>
      <p:ext uri="{BB962C8B-B14F-4D97-AF65-F5344CB8AC3E}">
        <p14:creationId xmlns:p14="http://schemas.microsoft.com/office/powerpoint/2010/main" val="1348246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83D26-C407-5D47-2C07-74DE61751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F808B-0184-AF44-F0B0-9BFF6745A032}"/>
              </a:ext>
            </a:extLst>
          </p:cNvPr>
          <p:cNvSpPr>
            <a:spLocks noGrp="1"/>
          </p:cNvSpPr>
          <p:nvPr>
            <p:ph type="title"/>
          </p:nvPr>
        </p:nvSpPr>
        <p:spPr>
          <a:xfrm>
            <a:off x="311700" y="96371"/>
            <a:ext cx="8520600" cy="572700"/>
          </a:xfrm>
        </p:spPr>
        <p:txBody>
          <a:bodyPr>
            <a:normAutofit fontScale="90000"/>
          </a:bodyPr>
          <a:lstStyle/>
          <a:p>
            <a:r>
              <a:rPr lang="en-US" dirty="0"/>
              <a:t>Small jurisdictions are under-resourced</a:t>
            </a:r>
          </a:p>
        </p:txBody>
      </p:sp>
      <p:pic>
        <p:nvPicPr>
          <p:cNvPr id="4" name="image1.png">
            <a:extLst>
              <a:ext uri="{FF2B5EF4-FFF2-40B4-BE49-F238E27FC236}">
                <a16:creationId xmlns:a16="http://schemas.microsoft.com/office/drawing/2014/main" id="{F33FE112-AC04-C0BB-F351-85115502D569}"/>
              </a:ext>
            </a:extLst>
          </p:cNvPr>
          <p:cNvPicPr/>
          <p:nvPr/>
        </p:nvPicPr>
        <p:blipFill>
          <a:blip r:embed="rId3"/>
          <a:srcRect/>
          <a:stretch>
            <a:fillRect/>
          </a:stretch>
        </p:blipFill>
        <p:spPr>
          <a:xfrm>
            <a:off x="522514" y="669071"/>
            <a:ext cx="7079557" cy="4378058"/>
          </a:xfrm>
          <a:prstGeom prst="rect">
            <a:avLst/>
          </a:prstGeom>
          <a:ln/>
        </p:spPr>
      </p:pic>
    </p:spTree>
    <p:extLst>
      <p:ext uri="{BB962C8B-B14F-4D97-AF65-F5344CB8AC3E}">
        <p14:creationId xmlns:p14="http://schemas.microsoft.com/office/powerpoint/2010/main" val="2849904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32E02E-E2D0-AE17-E054-47822ED8BB5A}"/>
              </a:ext>
            </a:extLst>
          </p:cNvPr>
          <p:cNvPicPr>
            <a:picLocks noChangeAspect="1"/>
          </p:cNvPicPr>
          <p:nvPr/>
        </p:nvPicPr>
        <p:blipFill>
          <a:blip r:embed="rId2"/>
          <a:stretch>
            <a:fillRect/>
          </a:stretch>
        </p:blipFill>
        <p:spPr>
          <a:xfrm>
            <a:off x="462223" y="1225818"/>
            <a:ext cx="3877709" cy="3251593"/>
          </a:xfrm>
          <a:prstGeom prst="rect">
            <a:avLst/>
          </a:prstGeom>
        </p:spPr>
      </p:pic>
      <p:sp>
        <p:nvSpPr>
          <p:cNvPr id="2" name="Title 1">
            <a:extLst>
              <a:ext uri="{FF2B5EF4-FFF2-40B4-BE49-F238E27FC236}">
                <a16:creationId xmlns:a16="http://schemas.microsoft.com/office/drawing/2014/main" id="{C7907499-8A7F-B73E-63EC-EF96B80861B9}"/>
              </a:ext>
            </a:extLst>
          </p:cNvPr>
          <p:cNvSpPr>
            <a:spLocks noGrp="1"/>
          </p:cNvSpPr>
          <p:nvPr>
            <p:ph type="title"/>
          </p:nvPr>
        </p:nvSpPr>
        <p:spPr>
          <a:xfrm>
            <a:off x="311700" y="445025"/>
            <a:ext cx="8520600" cy="572700"/>
          </a:xfrm>
        </p:spPr>
        <p:txBody>
          <a:bodyPr>
            <a:normAutofit fontScale="90000"/>
          </a:bodyPr>
          <a:lstStyle/>
          <a:p>
            <a:r>
              <a:rPr lang="en-US" dirty="0"/>
              <a:t>Small jurisdictions are not heard</a:t>
            </a:r>
          </a:p>
        </p:txBody>
      </p:sp>
      <p:sp>
        <p:nvSpPr>
          <p:cNvPr id="3" name="TextBox 2">
            <a:extLst>
              <a:ext uri="{FF2B5EF4-FFF2-40B4-BE49-F238E27FC236}">
                <a16:creationId xmlns:a16="http://schemas.microsoft.com/office/drawing/2014/main" id="{EA342D38-0029-1802-283C-33BF4346A804}"/>
              </a:ext>
            </a:extLst>
          </p:cNvPr>
          <p:cNvSpPr txBox="1"/>
          <p:nvPr/>
        </p:nvSpPr>
        <p:spPr>
          <a:xfrm>
            <a:off x="311700" y="4691399"/>
            <a:ext cx="8520600" cy="461665"/>
          </a:xfrm>
          <a:prstGeom prst="rect">
            <a:avLst/>
          </a:prstGeom>
          <a:noFill/>
        </p:spPr>
        <p:txBody>
          <a:bodyPr wrap="square">
            <a:spAutoFit/>
          </a:bodyPr>
          <a:lstStyle/>
          <a:p>
            <a:r>
              <a:rPr lang="en-CA" sz="1200" dirty="0"/>
              <a:t>Shanks and </a:t>
            </a:r>
            <a:r>
              <a:rPr lang="en-CA" sz="1200" dirty="0" err="1"/>
              <a:t>Bundage</a:t>
            </a:r>
            <a:r>
              <a:rPr lang="en-CA" sz="1200" dirty="0"/>
              <a:t>. 2012. Pacific islands which escaped the 1918–1919 influenza pandemic and their subsequent mortality experiences</a:t>
            </a:r>
          </a:p>
        </p:txBody>
      </p:sp>
      <p:sp>
        <p:nvSpPr>
          <p:cNvPr id="7" name="TextBox 6">
            <a:extLst>
              <a:ext uri="{FF2B5EF4-FFF2-40B4-BE49-F238E27FC236}">
                <a16:creationId xmlns:a16="http://schemas.microsoft.com/office/drawing/2014/main" id="{205699BA-FCEC-3FBE-A18F-B420A0F00421}"/>
              </a:ext>
            </a:extLst>
          </p:cNvPr>
          <p:cNvSpPr txBox="1"/>
          <p:nvPr/>
        </p:nvSpPr>
        <p:spPr>
          <a:xfrm>
            <a:off x="4804070" y="1184202"/>
            <a:ext cx="4028230" cy="3293209"/>
          </a:xfrm>
          <a:prstGeom prst="rect">
            <a:avLst/>
          </a:prstGeom>
          <a:noFill/>
        </p:spPr>
        <p:txBody>
          <a:bodyPr wrap="square" rtlCol="0">
            <a:spAutoFit/>
          </a:bodyPr>
          <a:lstStyle/>
          <a:p>
            <a:r>
              <a:rPr lang="en-US" sz="1600" dirty="0"/>
              <a:t>American Samoa was one of the few places to report no mortalities from the 1918 influenza pandemic</a:t>
            </a:r>
          </a:p>
          <a:p>
            <a:endParaRPr lang="en-US" sz="1600" dirty="0"/>
          </a:p>
          <a:p>
            <a:r>
              <a:rPr lang="en-US" sz="1600" dirty="0"/>
              <a:t>Maritime quarantine, including several day wait period before disembarking maintained until at least 1920</a:t>
            </a:r>
          </a:p>
          <a:p>
            <a:endParaRPr lang="en-US" sz="1600" dirty="0"/>
          </a:p>
          <a:p>
            <a:r>
              <a:rPr lang="en-US" sz="1600" dirty="0"/>
              <a:t>Outbreak in 1926 resulted in clinical infections in 25% of the population; </a:t>
            </a:r>
          </a:p>
          <a:p>
            <a:endParaRPr lang="en-US" sz="1600" dirty="0"/>
          </a:p>
          <a:p>
            <a:r>
              <a:rPr lang="en-US" sz="1600" dirty="0"/>
              <a:t>1/1000 residents died, ~200 lower than overall mortality in nearby Western Samoa </a:t>
            </a:r>
          </a:p>
        </p:txBody>
      </p:sp>
    </p:spTree>
    <p:extLst>
      <p:ext uri="{BB962C8B-B14F-4D97-AF65-F5344CB8AC3E}">
        <p14:creationId xmlns:p14="http://schemas.microsoft.com/office/powerpoint/2010/main" val="102400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3004DD1-3A20-AE17-77E1-8715E79A829E}"/>
              </a:ext>
            </a:extLst>
          </p:cNvPr>
          <p:cNvSpPr>
            <a:spLocks noGrp="1"/>
          </p:cNvSpPr>
          <p:nvPr>
            <p:ph type="body" idx="1"/>
          </p:nvPr>
        </p:nvSpPr>
        <p:spPr>
          <a:xfrm>
            <a:off x="311700" y="981526"/>
            <a:ext cx="8520600" cy="3716949"/>
          </a:xfrm>
        </p:spPr>
        <p:txBody>
          <a:bodyPr>
            <a:noAutofit/>
          </a:bodyPr>
          <a:lstStyle/>
          <a:p>
            <a:pPr marL="114300" indent="0">
              <a:buNone/>
            </a:pPr>
            <a:r>
              <a:rPr lang="en-CA" dirty="0">
                <a:latin typeface="+mn-lt"/>
              </a:rPr>
              <a:t>Feasibility of fitting and sensitivity analysis is a strength of fast models, i.e. ODEs</a:t>
            </a:r>
            <a:endParaRPr lang="en-CA" dirty="0">
              <a:effectLst/>
              <a:latin typeface="+mn-lt"/>
            </a:endParaRPr>
          </a:p>
          <a:p>
            <a:pPr marL="114300" indent="0">
              <a:buNone/>
            </a:pPr>
            <a:r>
              <a:rPr lang="en-CA" dirty="0">
                <a:effectLst/>
                <a:latin typeface="+mn-lt"/>
              </a:rPr>
              <a:t>Consider a model:</a:t>
            </a:r>
          </a:p>
          <a:p>
            <a:pPr marL="114300" indent="0">
              <a:buNone/>
            </a:pPr>
            <a:endParaRPr lang="en-CA" dirty="0">
              <a:effectLst/>
              <a:latin typeface="+mn-lt"/>
            </a:endParaRPr>
          </a:p>
          <a:p>
            <a:r>
              <a:rPr lang="en-CA" dirty="0">
                <a:effectLst/>
                <a:latin typeface="+mn-lt"/>
              </a:rPr>
              <a:t>20 parameters</a:t>
            </a:r>
            <a:r>
              <a:rPr lang="en-CA" dirty="0">
                <a:latin typeface="+mn-lt"/>
              </a:rPr>
              <a:t> (</a:t>
            </a:r>
            <a:r>
              <a:rPr lang="en-CA" dirty="0">
                <a:effectLst/>
                <a:latin typeface="+mn-lt"/>
              </a:rPr>
              <a:t>no</a:t>
            </a:r>
            <a:r>
              <a:rPr lang="en-CA" dirty="0">
                <a:latin typeface="+mn-lt"/>
              </a:rPr>
              <a:t> </a:t>
            </a:r>
            <a:r>
              <a:rPr lang="en-CA" dirty="0">
                <a:effectLst/>
                <a:latin typeface="+mn-lt"/>
              </a:rPr>
              <a:t>means unusual in ecology/epidemiology)</a:t>
            </a:r>
          </a:p>
          <a:p>
            <a:r>
              <a:rPr lang="en-CA" dirty="0">
                <a:effectLst/>
                <a:latin typeface="+mn-lt"/>
              </a:rPr>
              <a:t>10 values of each parameter</a:t>
            </a:r>
          </a:p>
          <a:p>
            <a:r>
              <a:rPr lang="en-CA" dirty="0">
                <a:effectLst/>
                <a:latin typeface="+mn-lt"/>
              </a:rPr>
              <a:t>1 </a:t>
            </a:r>
            <a:r>
              <a:rPr lang="en-CA" dirty="0">
                <a:latin typeface="+mn-lt"/>
              </a:rPr>
              <a:t>second per model run</a:t>
            </a:r>
            <a:endParaRPr lang="en-CA" dirty="0">
              <a:effectLst/>
              <a:latin typeface="+mn-lt"/>
            </a:endParaRPr>
          </a:p>
          <a:p>
            <a:pPr marL="114300" indent="0">
              <a:buNone/>
            </a:pPr>
            <a:endParaRPr lang="en-CA" dirty="0">
              <a:latin typeface="+mn-lt"/>
            </a:endParaRPr>
          </a:p>
          <a:p>
            <a:pPr marL="114300" indent="0">
              <a:buNone/>
            </a:pPr>
            <a:r>
              <a:rPr lang="en-CA" dirty="0">
                <a:latin typeface="+mn-lt"/>
              </a:rPr>
              <a:t>Number of required runs: 10</a:t>
            </a:r>
            <a:r>
              <a:rPr lang="en-CA" baseline="30000" dirty="0">
                <a:latin typeface="+mn-lt"/>
              </a:rPr>
              <a:t>20</a:t>
            </a:r>
            <a:r>
              <a:rPr lang="en-CA" dirty="0">
                <a:latin typeface="+mn-lt"/>
              </a:rPr>
              <a:t> = </a:t>
            </a:r>
            <a:r>
              <a:rPr lang="en-CA" dirty="0">
                <a:effectLst/>
                <a:latin typeface="+mn-lt"/>
              </a:rPr>
              <a:t>100,000,000,000,000,000,000</a:t>
            </a:r>
          </a:p>
          <a:p>
            <a:pPr marL="114300" indent="0">
              <a:buNone/>
            </a:pPr>
            <a:r>
              <a:rPr lang="en-CA" dirty="0">
                <a:effectLst/>
                <a:latin typeface="+mn-lt"/>
              </a:rPr>
              <a:t>Start </a:t>
            </a:r>
            <a:r>
              <a:rPr lang="en-CA" dirty="0">
                <a:latin typeface="+mn-lt"/>
              </a:rPr>
              <a:t>time: immediately after Big Bang</a:t>
            </a:r>
          </a:p>
          <a:p>
            <a:pPr marL="114300" indent="0">
              <a:buNone/>
            </a:pPr>
            <a:r>
              <a:rPr lang="en-CA" dirty="0">
                <a:effectLst/>
                <a:latin typeface="+mn-lt"/>
              </a:rPr>
              <a:t>Current status: 0.4% complete </a:t>
            </a:r>
            <a:endParaRPr lang="en-US" dirty="0">
              <a:latin typeface="+mn-lt"/>
            </a:endParaRPr>
          </a:p>
          <a:p>
            <a:pPr marL="114300" indent="0">
              <a:buNone/>
            </a:pPr>
            <a:endParaRPr lang="en-US" dirty="0">
              <a:latin typeface="+mn-lt"/>
            </a:endParaRPr>
          </a:p>
        </p:txBody>
      </p:sp>
      <p:sp>
        <p:nvSpPr>
          <p:cNvPr id="7" name="TextBox 6">
            <a:extLst>
              <a:ext uri="{FF2B5EF4-FFF2-40B4-BE49-F238E27FC236}">
                <a16:creationId xmlns:a16="http://schemas.microsoft.com/office/drawing/2014/main" id="{0639DC72-3133-498B-7FE8-93C3FA547D1F}"/>
              </a:ext>
            </a:extLst>
          </p:cNvPr>
          <p:cNvSpPr txBox="1"/>
          <p:nvPr/>
        </p:nvSpPr>
        <p:spPr>
          <a:xfrm>
            <a:off x="3829050" y="4698475"/>
            <a:ext cx="5218402" cy="307777"/>
          </a:xfrm>
          <a:prstGeom prst="rect">
            <a:avLst/>
          </a:prstGeom>
          <a:noFill/>
        </p:spPr>
        <p:txBody>
          <a:bodyPr wrap="square" rtlCol="0">
            <a:spAutoFit/>
          </a:bodyPr>
          <a:lstStyle/>
          <a:p>
            <a:r>
              <a:rPr lang="en-US" dirty="0">
                <a:latin typeface="+mn-lt"/>
                <a:cs typeface="Times New Roman" panose="02020603050405020304" pitchFamily="18" charset="0"/>
              </a:rPr>
              <a:t>Argument is from Dietz (2017) Ecological forecasting, p140</a:t>
            </a:r>
          </a:p>
        </p:txBody>
      </p:sp>
      <p:sp>
        <p:nvSpPr>
          <p:cNvPr id="3" name="Title 1">
            <a:extLst>
              <a:ext uri="{FF2B5EF4-FFF2-40B4-BE49-F238E27FC236}">
                <a16:creationId xmlns:a16="http://schemas.microsoft.com/office/drawing/2014/main" id="{6450A4E7-4BE9-3199-90EB-9E8091F340F0}"/>
              </a:ext>
            </a:extLst>
          </p:cNvPr>
          <p:cNvSpPr txBox="1">
            <a:spLocks/>
          </p:cNvSpPr>
          <p:nvPr/>
        </p:nvSpPr>
        <p:spPr>
          <a:xfrm>
            <a:off x="221064" y="0"/>
            <a:ext cx="9144000" cy="80463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The types of models affected by the pitfalls are not bad approaches </a:t>
            </a:r>
            <a:r>
              <a:rPr lang="en-US" sz="1800" dirty="0"/>
              <a:t>(compartmental models, ODEs, and continuous dependent variables)</a:t>
            </a:r>
          </a:p>
        </p:txBody>
      </p:sp>
    </p:spTree>
    <p:extLst>
      <p:ext uri="{BB962C8B-B14F-4D97-AF65-F5344CB8AC3E}">
        <p14:creationId xmlns:p14="http://schemas.microsoft.com/office/powerpoint/2010/main" val="2985592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2C75-891B-BD8B-2F97-844077C7B5A0}"/>
              </a:ext>
            </a:extLst>
          </p:cNvPr>
          <p:cNvSpPr>
            <a:spLocks noGrp="1"/>
          </p:cNvSpPr>
          <p:nvPr>
            <p:ph type="title"/>
          </p:nvPr>
        </p:nvSpPr>
        <p:spPr/>
        <p:txBody>
          <a:bodyPr>
            <a:normAutofit fontScale="90000"/>
          </a:bodyPr>
          <a:lstStyle/>
          <a:p>
            <a:r>
              <a:rPr lang="en-US" dirty="0"/>
              <a:t>Small jurisdictions are not heard</a:t>
            </a:r>
          </a:p>
        </p:txBody>
      </p:sp>
      <p:pic>
        <p:nvPicPr>
          <p:cNvPr id="4" name="Picture 3">
            <a:extLst>
              <a:ext uri="{FF2B5EF4-FFF2-40B4-BE49-F238E27FC236}">
                <a16:creationId xmlns:a16="http://schemas.microsoft.com/office/drawing/2014/main" id="{BD0FB408-C8FF-5A8A-124E-579B1EAF8303}"/>
              </a:ext>
            </a:extLst>
          </p:cNvPr>
          <p:cNvPicPr>
            <a:picLocks noChangeAspect="1"/>
          </p:cNvPicPr>
          <p:nvPr/>
        </p:nvPicPr>
        <p:blipFill>
          <a:blip r:embed="rId2"/>
          <a:srcRect t="30476" b="2124"/>
          <a:stretch/>
        </p:blipFill>
        <p:spPr>
          <a:xfrm>
            <a:off x="698156" y="1180896"/>
            <a:ext cx="7506528" cy="3466682"/>
          </a:xfrm>
          <a:prstGeom prst="rect">
            <a:avLst/>
          </a:prstGeom>
        </p:spPr>
      </p:pic>
      <p:sp>
        <p:nvSpPr>
          <p:cNvPr id="5" name="TextBox 4">
            <a:extLst>
              <a:ext uri="{FF2B5EF4-FFF2-40B4-BE49-F238E27FC236}">
                <a16:creationId xmlns:a16="http://schemas.microsoft.com/office/drawing/2014/main" id="{CC57071B-308A-4610-84E4-14798ADC5594}"/>
              </a:ext>
            </a:extLst>
          </p:cNvPr>
          <p:cNvSpPr txBox="1"/>
          <p:nvPr/>
        </p:nvSpPr>
        <p:spPr>
          <a:xfrm>
            <a:off x="532932" y="4647578"/>
            <a:ext cx="6285695" cy="400110"/>
          </a:xfrm>
          <a:prstGeom prst="rect">
            <a:avLst/>
          </a:prstGeom>
          <a:noFill/>
        </p:spPr>
        <p:txBody>
          <a:bodyPr wrap="none" rtlCol="0">
            <a:spAutoFit/>
          </a:bodyPr>
          <a:lstStyle/>
          <a:p>
            <a:r>
              <a:rPr lang="en-US" sz="2000" dirty="0"/>
              <a:t>Canadian Small Jurisdictions Working Group (</a:t>
            </a:r>
            <a:r>
              <a:rPr lang="en-US" sz="2000" dirty="0" err="1"/>
              <a:t>CanSJ</a:t>
            </a:r>
            <a:r>
              <a:rPr lang="en-US" sz="2000" dirty="0"/>
              <a:t>)</a:t>
            </a:r>
          </a:p>
        </p:txBody>
      </p:sp>
    </p:spTree>
    <p:extLst>
      <p:ext uri="{BB962C8B-B14F-4D97-AF65-F5344CB8AC3E}">
        <p14:creationId xmlns:p14="http://schemas.microsoft.com/office/powerpoint/2010/main" val="4092501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5C0A6-4502-EA95-AB09-FD1A34B7B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D2362-17B2-D638-F85C-2D63002640C1}"/>
              </a:ext>
            </a:extLst>
          </p:cNvPr>
          <p:cNvSpPr>
            <a:spLocks noGrp="1"/>
          </p:cNvSpPr>
          <p:nvPr>
            <p:ph type="title"/>
          </p:nvPr>
        </p:nvSpPr>
        <p:spPr/>
        <p:txBody>
          <a:bodyPr>
            <a:normAutofit fontScale="90000"/>
          </a:bodyPr>
          <a:lstStyle/>
          <a:p>
            <a:r>
              <a:rPr lang="en-US" dirty="0"/>
              <a:t>Reasons for space stations</a:t>
            </a:r>
          </a:p>
        </p:txBody>
      </p:sp>
      <p:sp>
        <p:nvSpPr>
          <p:cNvPr id="3" name="Content Placeholder 2">
            <a:extLst>
              <a:ext uri="{FF2B5EF4-FFF2-40B4-BE49-F238E27FC236}">
                <a16:creationId xmlns:a16="http://schemas.microsoft.com/office/drawing/2014/main" id="{B50BD0A1-B79A-FB40-52B9-8B81620DA321}"/>
              </a:ext>
            </a:extLst>
          </p:cNvPr>
          <p:cNvSpPr>
            <a:spLocks noGrp="1"/>
          </p:cNvSpPr>
          <p:nvPr>
            <p:ph idx="1"/>
          </p:nvPr>
        </p:nvSpPr>
        <p:spPr>
          <a:xfrm>
            <a:off x="311700" y="1152475"/>
            <a:ext cx="8520600" cy="977776"/>
          </a:xfrm>
        </p:spPr>
        <p:txBody>
          <a:bodyPr/>
          <a:lstStyle/>
          <a:p>
            <a:r>
              <a:rPr lang="en-US" dirty="0"/>
              <a:t>Under-resourced jurisdictions need access to the best experts too!</a:t>
            </a:r>
          </a:p>
        </p:txBody>
      </p:sp>
      <p:pic>
        <p:nvPicPr>
          <p:cNvPr id="7" name="Picture 6">
            <a:extLst>
              <a:ext uri="{FF2B5EF4-FFF2-40B4-BE49-F238E27FC236}">
                <a16:creationId xmlns:a16="http://schemas.microsoft.com/office/drawing/2014/main" id="{3C341D27-782E-0201-FAA0-5ABCAF0D0F69}"/>
              </a:ext>
            </a:extLst>
          </p:cNvPr>
          <p:cNvPicPr>
            <a:picLocks noChangeAspect="1"/>
          </p:cNvPicPr>
          <p:nvPr/>
        </p:nvPicPr>
        <p:blipFill>
          <a:blip r:embed="rId2"/>
          <a:stretch>
            <a:fillRect/>
          </a:stretch>
        </p:blipFill>
        <p:spPr>
          <a:xfrm>
            <a:off x="792424" y="2571750"/>
            <a:ext cx="6654800" cy="2070100"/>
          </a:xfrm>
          <a:prstGeom prst="rect">
            <a:avLst/>
          </a:prstGeom>
        </p:spPr>
      </p:pic>
    </p:spTree>
    <p:extLst>
      <p:ext uri="{BB962C8B-B14F-4D97-AF65-F5344CB8AC3E}">
        <p14:creationId xmlns:p14="http://schemas.microsoft.com/office/powerpoint/2010/main" val="1271515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A52B-6FE9-A264-6F2F-1B6CACEA1F1E}"/>
              </a:ext>
            </a:extLst>
          </p:cNvPr>
          <p:cNvSpPr>
            <a:spLocks noGrp="1"/>
          </p:cNvSpPr>
          <p:nvPr>
            <p:ph type="title"/>
          </p:nvPr>
        </p:nvSpPr>
        <p:spPr/>
        <p:txBody>
          <a:bodyPr>
            <a:normAutofit fontScale="90000"/>
          </a:bodyPr>
          <a:lstStyle/>
          <a:p>
            <a:r>
              <a:rPr lang="en-US" dirty="0"/>
              <a:t>Summary: what we learned about modelling philosophy</a:t>
            </a:r>
          </a:p>
        </p:txBody>
      </p:sp>
      <p:sp>
        <p:nvSpPr>
          <p:cNvPr id="3" name="Content Placeholder 2">
            <a:extLst>
              <a:ext uri="{FF2B5EF4-FFF2-40B4-BE49-F238E27FC236}">
                <a16:creationId xmlns:a16="http://schemas.microsoft.com/office/drawing/2014/main" id="{9612AF0E-ED76-DC65-9380-7D2168DD26A0}"/>
              </a:ext>
            </a:extLst>
          </p:cNvPr>
          <p:cNvSpPr>
            <a:spLocks noGrp="1"/>
          </p:cNvSpPr>
          <p:nvPr>
            <p:ph idx="1"/>
          </p:nvPr>
        </p:nvSpPr>
        <p:spPr>
          <a:xfrm>
            <a:off x="311700" y="1152475"/>
            <a:ext cx="8520600" cy="3630540"/>
          </a:xfrm>
        </p:spPr>
        <p:txBody>
          <a:bodyPr>
            <a:noAutofit/>
          </a:bodyPr>
          <a:lstStyle/>
          <a:p>
            <a:r>
              <a:rPr lang="en-US" sz="2000" dirty="0"/>
              <a:t>Mechanistic modelling is under-valued</a:t>
            </a:r>
          </a:p>
          <a:p>
            <a:r>
              <a:rPr lang="en-US" sz="2000" dirty="0"/>
              <a:t>Both simple compartmental models and ABMs are needed</a:t>
            </a:r>
          </a:p>
          <a:p>
            <a:r>
              <a:rPr lang="en-US" sz="2000" dirty="0"/>
              <a:t>Region-specific modelling is needed. Can be achieved by</a:t>
            </a:r>
          </a:p>
          <a:p>
            <a:pPr lvl="1"/>
            <a:r>
              <a:rPr lang="en-US" sz="1800" dirty="0"/>
              <a:t>Building modelling capacity in regional public health (fire stations);</a:t>
            </a:r>
          </a:p>
          <a:p>
            <a:pPr lvl="1"/>
            <a:r>
              <a:rPr lang="en-US" sz="1800" dirty="0"/>
              <a:t>Regional experts in an adjacent field with support from modeling experts (space station collaboration) </a:t>
            </a:r>
          </a:p>
          <a:p>
            <a:pPr lvl="1"/>
            <a:r>
              <a:rPr lang="en-US" sz="1800" dirty="0"/>
              <a:t>Multijurisdictional representation on modelling networks</a:t>
            </a:r>
          </a:p>
        </p:txBody>
      </p:sp>
    </p:spTree>
    <p:extLst>
      <p:ext uri="{BB962C8B-B14F-4D97-AF65-F5344CB8AC3E}">
        <p14:creationId xmlns:p14="http://schemas.microsoft.com/office/powerpoint/2010/main" val="3581212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0" y="89179"/>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profession (NSERC-based infectious disease </a:t>
            </a:r>
            <a:r>
              <a:rPr lang="en" dirty="0" err="1"/>
              <a:t>modeller</a:t>
            </a:r>
            <a:r>
              <a:rPr lang="en" dirty="0"/>
              <a:t>)</a:t>
            </a:r>
            <a:endParaRPr dirty="0"/>
          </a:p>
        </p:txBody>
      </p:sp>
      <p:sp>
        <p:nvSpPr>
          <p:cNvPr id="73" name="Google Shape;73;p16"/>
          <p:cNvSpPr txBox="1">
            <a:spLocks noGrp="1"/>
          </p:cNvSpPr>
          <p:nvPr>
            <p:ph type="body" idx="1"/>
          </p:nvPr>
        </p:nvSpPr>
        <p:spPr>
          <a:xfrm>
            <a:off x="311700" y="661880"/>
            <a:ext cx="8520600" cy="439244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Reflecting on the emergency response, </a:t>
            </a:r>
            <a:r>
              <a:rPr lang="en-CA" dirty="0"/>
              <a:t>the actual modelling may have mattered less than the relationships</a:t>
            </a:r>
          </a:p>
          <a:p>
            <a:pPr marL="0" lvl="0" indent="0" algn="l" rtl="0">
              <a:spcBef>
                <a:spcPts val="0"/>
              </a:spcBef>
              <a:spcAft>
                <a:spcPts val="0"/>
              </a:spcAft>
              <a:buNone/>
            </a:pPr>
            <a:endParaRPr lang="en-CA" dirty="0"/>
          </a:p>
          <a:p>
            <a:pPr marL="285750" indent="-285750"/>
            <a:r>
              <a:rPr lang="en-CA" dirty="0"/>
              <a:t>Groups of colleagues (CANMOD, OMNI-REUNIS, </a:t>
            </a:r>
            <a:r>
              <a:rPr lang="en-CA" dirty="0" err="1"/>
              <a:t>MfPH</a:t>
            </a:r>
            <a:r>
              <a:rPr lang="en-CA" dirty="0"/>
              <a:t>, PHAC External Experts Group)</a:t>
            </a:r>
          </a:p>
          <a:p>
            <a:pPr marL="285750" indent="-285750"/>
            <a:r>
              <a:rPr lang="en-CA" dirty="0"/>
              <a:t>Interdisciplinary groups (NL Predictive Analytics team, Ontario Science Table &amp; Modelling Consensus Table)</a:t>
            </a:r>
          </a:p>
          <a:p>
            <a:pPr marL="285750" indent="-285750"/>
            <a:r>
              <a:rPr lang="en-CA" dirty="0"/>
              <a:t>Referrals from colleagues to establish new relationships</a:t>
            </a:r>
          </a:p>
          <a:p>
            <a:pPr marL="285750" indent="-285750"/>
            <a:r>
              <a:rPr lang="en-CA" dirty="0"/>
              <a:t>Decision-makers (CMOHs)</a:t>
            </a:r>
          </a:p>
          <a:p>
            <a:pPr marL="285750" indent="-285750"/>
            <a:r>
              <a:rPr lang="en-CA" dirty="0"/>
              <a:t>Public (media and knowledge translation experts such as NCCID)</a:t>
            </a:r>
          </a:p>
          <a:p>
            <a:pPr marL="0" indent="0">
              <a:buNone/>
            </a:pPr>
            <a:endParaRPr lang="en" dirty="0"/>
          </a:p>
          <a:p>
            <a:pPr marL="0" indent="0">
              <a:buNone/>
            </a:pPr>
            <a:r>
              <a:rPr lang="en" dirty="0"/>
              <a:t>Pandemic preparedness means also </a:t>
            </a:r>
            <a:r>
              <a:rPr lang="en-CA" dirty="0"/>
              <a:t>establishing the relationships, and organizing your group of colleagues</a:t>
            </a:r>
            <a:endParaRPr lang="e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A58CD3-57ED-A2E2-611B-C07B76999181}"/>
              </a:ext>
            </a:extLst>
          </p:cNvPr>
          <p:cNvSpPr>
            <a:spLocks noGrp="1"/>
          </p:cNvSpPr>
          <p:nvPr>
            <p:ph type="body" idx="1"/>
          </p:nvPr>
        </p:nvSpPr>
        <p:spPr>
          <a:xfrm>
            <a:off x="311700" y="1152475"/>
            <a:ext cx="8520600" cy="3258751"/>
          </a:xfrm>
        </p:spPr>
        <p:txBody>
          <a:bodyPr>
            <a:normAutofit/>
          </a:bodyPr>
          <a:lstStyle/>
          <a:p>
            <a:pPr marL="114300" indent="0">
              <a:buNone/>
            </a:pPr>
            <a:r>
              <a:rPr lang="en-US" dirty="0"/>
              <a:t>We need to:</a:t>
            </a:r>
          </a:p>
          <a:p>
            <a:r>
              <a:rPr lang="en-US" dirty="0"/>
              <a:t>Advocate for mathematical modelling as critical to pandemic preparedness and the emergency response</a:t>
            </a:r>
          </a:p>
          <a:p>
            <a:r>
              <a:rPr lang="en-US" dirty="0"/>
              <a:t>Build relationships, particularly with medical disciplines</a:t>
            </a:r>
          </a:p>
          <a:p>
            <a:r>
              <a:rPr lang="en-US" dirty="0"/>
              <a:t>Participate in cross-disciplinary activities</a:t>
            </a:r>
          </a:p>
          <a:p>
            <a:r>
              <a:rPr lang="en-US" dirty="0"/>
              <a:t>Do training and knowledge translation on how to do good modelling</a:t>
            </a:r>
          </a:p>
          <a:p>
            <a:r>
              <a:rPr lang="en-US" dirty="0"/>
              <a:t>Keep in mind: </a:t>
            </a:r>
          </a:p>
          <a:p>
            <a:pPr lvl="1"/>
            <a:r>
              <a:rPr lang="en-US" dirty="0"/>
              <a:t>developing new models (NSERC)</a:t>
            </a:r>
          </a:p>
          <a:p>
            <a:pPr lvl="1"/>
            <a:r>
              <a:rPr lang="en-US" dirty="0"/>
              <a:t>health applications of existing math models (CIHR) </a:t>
            </a:r>
          </a:p>
          <a:p>
            <a:r>
              <a:rPr lang="en-US" dirty="0"/>
              <a:t>Be resilient</a:t>
            </a:r>
          </a:p>
          <a:p>
            <a:endParaRPr lang="en-US" dirty="0"/>
          </a:p>
        </p:txBody>
      </p:sp>
      <p:sp>
        <p:nvSpPr>
          <p:cNvPr id="4" name="TextBox 3">
            <a:extLst>
              <a:ext uri="{FF2B5EF4-FFF2-40B4-BE49-F238E27FC236}">
                <a16:creationId xmlns:a16="http://schemas.microsoft.com/office/drawing/2014/main" id="{2646CF91-8114-BB8F-0302-9BB6FC507622}"/>
              </a:ext>
            </a:extLst>
          </p:cNvPr>
          <p:cNvSpPr txBox="1"/>
          <p:nvPr/>
        </p:nvSpPr>
        <p:spPr>
          <a:xfrm>
            <a:off x="562708" y="4698475"/>
            <a:ext cx="6942926" cy="307777"/>
          </a:xfrm>
          <a:prstGeom prst="rect">
            <a:avLst/>
          </a:prstGeom>
          <a:noFill/>
        </p:spPr>
        <p:txBody>
          <a:bodyPr wrap="none" rtlCol="0">
            <a:spAutoFit/>
          </a:bodyPr>
          <a:lstStyle/>
          <a:p>
            <a:r>
              <a:rPr lang="en-CA" dirty="0">
                <a:hlinkClick r:id="rId2"/>
              </a:rPr>
              <a:t>NSERC. Addendum to the guidelines for the eligibility of applications related to health</a:t>
            </a:r>
            <a:endParaRPr lang="en-CA" dirty="0"/>
          </a:p>
        </p:txBody>
      </p:sp>
      <p:sp>
        <p:nvSpPr>
          <p:cNvPr id="7" name="Google Shape;72;p16">
            <a:extLst>
              <a:ext uri="{FF2B5EF4-FFF2-40B4-BE49-F238E27FC236}">
                <a16:creationId xmlns:a16="http://schemas.microsoft.com/office/drawing/2014/main" id="{6F509017-4E97-4B9F-ED5D-222F43D0194A}"/>
              </a:ext>
            </a:extLst>
          </p:cNvPr>
          <p:cNvSpPr txBox="1">
            <a:spLocks noGrp="1"/>
          </p:cNvSpPr>
          <p:nvPr>
            <p:ph type="title"/>
          </p:nvPr>
        </p:nvSpPr>
        <p:spPr>
          <a:xfrm>
            <a:off x="0" y="89179"/>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profession (NSERC-based infectious disease </a:t>
            </a:r>
            <a:r>
              <a:rPr lang="en" dirty="0" err="1"/>
              <a:t>modeller</a:t>
            </a:r>
            <a:r>
              <a:rPr lang="en" dirty="0"/>
              <a:t>)</a:t>
            </a:r>
            <a:endParaRPr dirty="0"/>
          </a:p>
        </p:txBody>
      </p:sp>
    </p:spTree>
    <p:extLst>
      <p:ext uri="{BB962C8B-B14F-4D97-AF65-F5344CB8AC3E}">
        <p14:creationId xmlns:p14="http://schemas.microsoft.com/office/powerpoint/2010/main" val="2493167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D3F8723-0ABD-8ABE-EAA0-166C16124E10}"/>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16AAC0A0-512A-4F91-DF26-8149661E5DC7}"/>
              </a:ext>
            </a:extLst>
          </p:cNvPr>
          <p:cNvSpPr txBox="1">
            <a:spLocks noGrp="1"/>
          </p:cNvSpPr>
          <p:nvPr>
            <p:ph type="ctrTitle"/>
          </p:nvPr>
        </p:nvSpPr>
        <p:spPr>
          <a:xfrm>
            <a:off x="311700" y="134471"/>
            <a:ext cx="8520600" cy="1470211"/>
          </a:xfrm>
          <a:prstGeom prst="rect">
            <a:avLst/>
          </a:prstGeom>
        </p:spPr>
        <p:txBody>
          <a:bodyPr spcFirstLastPara="1" wrap="square" lIns="91425" tIns="91425" rIns="91425" bIns="91425" anchor="b" anchorCtr="0">
            <a:normAutofit/>
          </a:bodyPr>
          <a:lstStyle/>
          <a:p>
            <a:pPr marL="0" lvl="0" indent="0" algn="ctr" rtl="0">
              <a:spcBef>
                <a:spcPts val="0"/>
              </a:spcBef>
              <a:spcAft>
                <a:spcPts val="1800"/>
              </a:spcAft>
              <a:buNone/>
            </a:pPr>
            <a:r>
              <a:rPr lang="en" sz="2400" dirty="0"/>
              <a:t>Pandemic preparedness needs modelling preparedness</a:t>
            </a:r>
            <a:br>
              <a:rPr lang="en" sz="2400" dirty="0"/>
            </a:br>
            <a:r>
              <a:rPr lang="en" sz="1800" dirty="0">
                <a:solidFill>
                  <a:schemeClr val="dk1"/>
                </a:solidFill>
              </a:rPr>
              <a:t>What the COVID-19 pandemic taught us about the modelling, the philosophy, and the profession</a:t>
            </a:r>
            <a:r>
              <a:rPr lang="en" sz="1800" dirty="0"/>
              <a:t> </a:t>
            </a:r>
            <a:endParaRPr sz="1800" dirty="0"/>
          </a:p>
        </p:txBody>
      </p:sp>
      <p:pic>
        <p:nvPicPr>
          <p:cNvPr id="2" name="Picture 2">
            <a:extLst>
              <a:ext uri="{FF2B5EF4-FFF2-40B4-BE49-F238E27FC236}">
                <a16:creationId xmlns:a16="http://schemas.microsoft.com/office/drawing/2014/main" id="{99C397B7-6947-7865-0488-0414FAC4C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3" y="1487893"/>
            <a:ext cx="6403581" cy="3521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144B6ABF-A779-5F25-1C67-EAD689A0EF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36585" y="1776645"/>
            <a:ext cx="1819835" cy="11828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E79AAD-C178-3AF7-23FC-FA224715A37A}"/>
              </a:ext>
            </a:extLst>
          </p:cNvPr>
          <p:cNvSpPr txBox="1"/>
          <p:nvPr/>
        </p:nvSpPr>
        <p:spPr>
          <a:xfrm>
            <a:off x="6715281" y="1151386"/>
            <a:ext cx="2202847" cy="523220"/>
          </a:xfrm>
          <a:prstGeom prst="rect">
            <a:avLst/>
          </a:prstGeom>
          <a:noFill/>
        </p:spPr>
        <p:txBody>
          <a:bodyPr wrap="none" rtlCol="0">
            <a:spAutoFit/>
          </a:bodyPr>
          <a:lstStyle/>
          <a:p>
            <a:r>
              <a:rPr lang="en-US" sz="2800" dirty="0"/>
              <a:t>Amy </a:t>
            </a:r>
            <a:r>
              <a:rPr lang="en-US" sz="2800" dirty="0" err="1"/>
              <a:t>Hurford</a:t>
            </a:r>
            <a:endParaRPr lang="en-US" sz="2800" dirty="0"/>
          </a:p>
        </p:txBody>
      </p:sp>
      <p:pic>
        <p:nvPicPr>
          <p:cNvPr id="8" name="Picture 6" descr="Public Health Agency of Canada - Crunchbase Company Profile &amp;amp; Funding">
            <a:extLst>
              <a:ext uri="{FF2B5EF4-FFF2-40B4-BE49-F238E27FC236}">
                <a16:creationId xmlns:a16="http://schemas.microsoft.com/office/drawing/2014/main" id="{9BA37652-DBBD-461C-4511-F90A78E98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370" y="4474402"/>
            <a:ext cx="1041152" cy="10411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40B3C60-5248-FBEA-7ACC-694708E4D1B3}"/>
              </a:ext>
            </a:extLst>
          </p:cNvPr>
          <p:cNvPicPr>
            <a:picLocks noChangeAspect="1"/>
          </p:cNvPicPr>
          <p:nvPr/>
        </p:nvPicPr>
        <p:blipFill>
          <a:blip r:embed="rId6"/>
          <a:srcRect l="23917" t="25535"/>
          <a:stretch/>
        </p:blipFill>
        <p:spPr>
          <a:xfrm>
            <a:off x="8198622" y="3856779"/>
            <a:ext cx="829655" cy="270669"/>
          </a:xfrm>
          <a:prstGeom prst="rect">
            <a:avLst/>
          </a:prstGeom>
        </p:spPr>
      </p:pic>
      <p:pic>
        <p:nvPicPr>
          <p:cNvPr id="10" name="Picture 9">
            <a:extLst>
              <a:ext uri="{FF2B5EF4-FFF2-40B4-BE49-F238E27FC236}">
                <a16:creationId xmlns:a16="http://schemas.microsoft.com/office/drawing/2014/main" id="{A8B5F52F-5E03-15A6-57D5-9847229937BC}"/>
              </a:ext>
            </a:extLst>
          </p:cNvPr>
          <p:cNvPicPr>
            <a:picLocks noChangeAspect="1"/>
          </p:cNvPicPr>
          <p:nvPr/>
        </p:nvPicPr>
        <p:blipFill>
          <a:blip r:embed="rId7"/>
          <a:stretch>
            <a:fillRect/>
          </a:stretch>
        </p:blipFill>
        <p:spPr>
          <a:xfrm>
            <a:off x="6874486" y="3869654"/>
            <a:ext cx="1273929" cy="336265"/>
          </a:xfrm>
          <a:prstGeom prst="rect">
            <a:avLst/>
          </a:prstGeom>
        </p:spPr>
      </p:pic>
      <p:pic>
        <p:nvPicPr>
          <p:cNvPr id="11" name="Picture 10">
            <a:extLst>
              <a:ext uri="{FF2B5EF4-FFF2-40B4-BE49-F238E27FC236}">
                <a16:creationId xmlns:a16="http://schemas.microsoft.com/office/drawing/2014/main" id="{FFD28376-5F62-DBF0-7118-417A5238364A}"/>
              </a:ext>
            </a:extLst>
          </p:cNvPr>
          <p:cNvPicPr>
            <a:picLocks noChangeAspect="1"/>
          </p:cNvPicPr>
          <p:nvPr/>
        </p:nvPicPr>
        <p:blipFill>
          <a:blip r:embed="rId8"/>
          <a:stretch>
            <a:fillRect/>
          </a:stretch>
        </p:blipFill>
        <p:spPr>
          <a:xfrm>
            <a:off x="8148415" y="4135027"/>
            <a:ext cx="829655" cy="569017"/>
          </a:xfrm>
          <a:prstGeom prst="rect">
            <a:avLst/>
          </a:prstGeom>
        </p:spPr>
      </p:pic>
      <p:pic>
        <p:nvPicPr>
          <p:cNvPr id="12" name="Picture 12">
            <a:extLst>
              <a:ext uri="{FF2B5EF4-FFF2-40B4-BE49-F238E27FC236}">
                <a16:creationId xmlns:a16="http://schemas.microsoft.com/office/drawing/2014/main" id="{166FF00D-B33B-CBD0-14AA-16C1ADA0AC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0191" y="4419536"/>
            <a:ext cx="1026739" cy="3255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Natural Sciences and Engineering Research Council - Wikipedia">
            <a:extLst>
              <a:ext uri="{FF2B5EF4-FFF2-40B4-BE49-F238E27FC236}">
                <a16:creationId xmlns:a16="http://schemas.microsoft.com/office/drawing/2014/main" id="{D54C08A7-D617-11D0-CD00-904F147016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8206" y="4745071"/>
            <a:ext cx="930071" cy="3984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 NLCHI">
            <a:extLst>
              <a:ext uri="{FF2B5EF4-FFF2-40B4-BE49-F238E27FC236}">
                <a16:creationId xmlns:a16="http://schemas.microsoft.com/office/drawing/2014/main" id="{F1D95E84-8C0C-6CDF-84B6-C93CCA5AE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6929" y="3347795"/>
            <a:ext cx="1050307" cy="44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96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ublic Health Agency of Canada - Crunchbase Company Profile &amp;amp; Funding">
            <a:extLst>
              <a:ext uri="{FF2B5EF4-FFF2-40B4-BE49-F238E27FC236}">
                <a16:creationId xmlns:a16="http://schemas.microsoft.com/office/drawing/2014/main" id="{EDDE1507-F751-C840-8DA6-BF84941FF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803" y="234959"/>
            <a:ext cx="2237091" cy="2237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09DDBB-6622-7A44-8122-7B02689AACF4}"/>
              </a:ext>
            </a:extLst>
          </p:cNvPr>
          <p:cNvPicPr>
            <a:picLocks noChangeAspect="1"/>
          </p:cNvPicPr>
          <p:nvPr/>
        </p:nvPicPr>
        <p:blipFill>
          <a:blip r:embed="rId4"/>
          <a:stretch>
            <a:fillRect/>
          </a:stretch>
        </p:blipFill>
        <p:spPr>
          <a:xfrm>
            <a:off x="6642676" y="2886437"/>
            <a:ext cx="2131218" cy="710406"/>
          </a:xfrm>
          <a:prstGeom prst="rect">
            <a:avLst/>
          </a:prstGeom>
        </p:spPr>
      </p:pic>
      <p:pic>
        <p:nvPicPr>
          <p:cNvPr id="7" name="Picture 6">
            <a:extLst>
              <a:ext uri="{FF2B5EF4-FFF2-40B4-BE49-F238E27FC236}">
                <a16:creationId xmlns:a16="http://schemas.microsoft.com/office/drawing/2014/main" id="{5DC93774-DA0A-1E4A-8D14-E2FD882ABDE3}"/>
              </a:ext>
            </a:extLst>
          </p:cNvPr>
          <p:cNvPicPr>
            <a:picLocks noChangeAspect="1"/>
          </p:cNvPicPr>
          <p:nvPr/>
        </p:nvPicPr>
        <p:blipFill>
          <a:blip r:embed="rId5"/>
          <a:stretch>
            <a:fillRect/>
          </a:stretch>
        </p:blipFill>
        <p:spPr>
          <a:xfrm>
            <a:off x="6634347" y="2222444"/>
            <a:ext cx="2147876" cy="566952"/>
          </a:xfrm>
          <a:prstGeom prst="rect">
            <a:avLst/>
          </a:prstGeom>
        </p:spPr>
      </p:pic>
      <p:pic>
        <p:nvPicPr>
          <p:cNvPr id="13" name="Picture 12">
            <a:extLst>
              <a:ext uri="{FF2B5EF4-FFF2-40B4-BE49-F238E27FC236}">
                <a16:creationId xmlns:a16="http://schemas.microsoft.com/office/drawing/2014/main" id="{53A7025F-AF5D-374A-9E70-1D3B17554632}"/>
              </a:ext>
            </a:extLst>
          </p:cNvPr>
          <p:cNvPicPr>
            <a:picLocks noChangeAspect="1"/>
          </p:cNvPicPr>
          <p:nvPr/>
        </p:nvPicPr>
        <p:blipFill>
          <a:blip r:embed="rId6"/>
          <a:stretch>
            <a:fillRect/>
          </a:stretch>
        </p:blipFill>
        <p:spPr>
          <a:xfrm>
            <a:off x="6713529" y="3619612"/>
            <a:ext cx="1308433" cy="897386"/>
          </a:xfrm>
          <a:prstGeom prst="rect">
            <a:avLst/>
          </a:prstGeom>
        </p:spPr>
      </p:pic>
      <p:pic>
        <p:nvPicPr>
          <p:cNvPr id="1026" name="Picture 2" descr="HOME - NLCHI">
            <a:extLst>
              <a:ext uri="{FF2B5EF4-FFF2-40B4-BE49-F238E27FC236}">
                <a16:creationId xmlns:a16="http://schemas.microsoft.com/office/drawing/2014/main" id="{64EF549E-CA6F-AE46-8CE1-7B5CA49F84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5059" y="264885"/>
            <a:ext cx="1795233" cy="7528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F386739-C328-5344-A536-102E99434AE1}"/>
              </a:ext>
            </a:extLst>
          </p:cNvPr>
          <p:cNvSpPr txBox="1"/>
          <p:nvPr/>
        </p:nvSpPr>
        <p:spPr>
          <a:xfrm>
            <a:off x="190691" y="919653"/>
            <a:ext cx="6266929" cy="3739485"/>
          </a:xfrm>
          <a:prstGeom prst="rect">
            <a:avLst/>
          </a:prstGeom>
          <a:noFill/>
        </p:spPr>
        <p:txBody>
          <a:bodyPr wrap="square" rtlCol="0">
            <a:spAutoFit/>
          </a:bodyPr>
          <a:lstStyle/>
          <a:p>
            <a:pPr>
              <a:spcAft>
                <a:spcPts val="600"/>
              </a:spcAft>
            </a:pPr>
            <a:r>
              <a:rPr lang="en-US" sz="1600" u="sng" dirty="0"/>
              <a:t>Memorial U</a:t>
            </a:r>
            <a:r>
              <a:rPr lang="en-US" sz="1600" dirty="0"/>
              <a:t> Proton Rahman; J.C. </a:t>
            </a:r>
            <a:r>
              <a:rPr lang="en-US" sz="1600" dirty="0" err="1"/>
              <a:t>Loredo-Osti</a:t>
            </a:r>
            <a:r>
              <a:rPr lang="en-US" sz="1600" dirty="0"/>
              <a:t>; Maria </a:t>
            </a:r>
            <a:r>
              <a:rPr lang="en-US" sz="1600" dirty="0" err="1"/>
              <a:t>Martignoni</a:t>
            </a:r>
            <a:r>
              <a:rPr lang="en-US" sz="1600" dirty="0"/>
              <a:t>; Francis </a:t>
            </a:r>
            <a:r>
              <a:rPr lang="en-US" sz="1600" dirty="0" err="1"/>
              <a:t>Anokye</a:t>
            </a:r>
            <a:r>
              <a:rPr lang="en-US" sz="1600" dirty="0"/>
              <a:t>; Joshua Renault; Joesph Baafi; George </a:t>
            </a:r>
            <a:r>
              <a:rPr lang="en-US" sz="1600" dirty="0" err="1"/>
              <a:t>Adu-Boahen</a:t>
            </a:r>
            <a:endParaRPr lang="en-US" sz="1600" dirty="0"/>
          </a:p>
          <a:p>
            <a:pPr>
              <a:spcAft>
                <a:spcPts val="600"/>
              </a:spcAft>
            </a:pPr>
            <a:r>
              <a:rPr lang="en-US" sz="1600" u="sng" dirty="0"/>
              <a:t>Guelph U</a:t>
            </a:r>
            <a:r>
              <a:rPr lang="en-US" sz="1600" dirty="0"/>
              <a:t> Zahra Mohammadi; Monica </a:t>
            </a:r>
            <a:r>
              <a:rPr lang="en-US" sz="1600" dirty="0" err="1"/>
              <a:t>Cojocura</a:t>
            </a:r>
            <a:endParaRPr lang="en-US" sz="1600" dirty="0"/>
          </a:p>
          <a:p>
            <a:pPr>
              <a:spcAft>
                <a:spcPts val="600"/>
              </a:spcAft>
            </a:pPr>
            <a:r>
              <a:rPr lang="en-US" sz="1600" u="sng" dirty="0"/>
              <a:t>PHAC </a:t>
            </a:r>
            <a:r>
              <a:rPr lang="en-US" sz="1600" dirty="0"/>
              <a:t>Michael WZ Li; Nicholas Ogden; Lisa </a:t>
            </a:r>
            <a:r>
              <a:rPr lang="en-US" sz="1600" dirty="0" err="1"/>
              <a:t>Kanary</a:t>
            </a:r>
            <a:endParaRPr lang="en-US" sz="1600" dirty="0"/>
          </a:p>
          <a:p>
            <a:pPr>
              <a:spcAft>
                <a:spcPts val="600"/>
              </a:spcAft>
            </a:pPr>
            <a:r>
              <a:rPr lang="en-US" sz="1600" u="sng" dirty="0"/>
              <a:t>McMaster U</a:t>
            </a:r>
            <a:r>
              <a:rPr lang="en-US" sz="1600" dirty="0"/>
              <a:t> Steve Walker</a:t>
            </a:r>
          </a:p>
          <a:p>
            <a:pPr>
              <a:spcAft>
                <a:spcPts val="600"/>
              </a:spcAft>
            </a:pPr>
            <a:r>
              <a:rPr lang="en-US" sz="1600" u="sng" dirty="0"/>
              <a:t>NLHS – Digital Health</a:t>
            </a:r>
            <a:r>
              <a:rPr lang="en-US" sz="1600" dirty="0"/>
              <a:t> Kendra Lester; Alicia Blackmore</a:t>
            </a:r>
          </a:p>
          <a:p>
            <a:pPr>
              <a:spcAft>
                <a:spcPts val="600"/>
              </a:spcAft>
            </a:pPr>
            <a:r>
              <a:rPr lang="en-US" sz="1600" u="sng" dirty="0"/>
              <a:t>U Manitoba J</a:t>
            </a:r>
            <a:r>
              <a:rPr lang="en-US" sz="1600" dirty="0"/>
              <a:t>ulien </a:t>
            </a:r>
            <a:r>
              <a:rPr lang="en-US" sz="1600" dirty="0" err="1"/>
              <a:t>Arino</a:t>
            </a:r>
            <a:endParaRPr lang="en-US" sz="1600" dirty="0"/>
          </a:p>
          <a:p>
            <a:pPr>
              <a:spcAft>
                <a:spcPts val="600"/>
              </a:spcAft>
            </a:pPr>
            <a:r>
              <a:rPr lang="en-US" sz="1600" u="sng" dirty="0"/>
              <a:t>U New Brunswick</a:t>
            </a:r>
            <a:r>
              <a:rPr lang="en-US" sz="1600" dirty="0"/>
              <a:t> James Watmough</a:t>
            </a:r>
          </a:p>
          <a:p>
            <a:pPr>
              <a:spcAft>
                <a:spcPts val="600"/>
              </a:spcAft>
            </a:pPr>
            <a:r>
              <a:rPr lang="en-US" sz="1600" u="sng" dirty="0"/>
              <a:t>Simon Fraser U</a:t>
            </a:r>
            <a:r>
              <a:rPr lang="en-US" sz="1600" dirty="0"/>
              <a:t> Caroline </a:t>
            </a:r>
            <a:r>
              <a:rPr lang="en-US" sz="1600" dirty="0" err="1"/>
              <a:t>Colijn</a:t>
            </a:r>
            <a:r>
              <a:rPr lang="en-US" sz="1600" dirty="0"/>
              <a:t>; </a:t>
            </a:r>
            <a:r>
              <a:rPr lang="en-US" sz="1600" dirty="0" err="1"/>
              <a:t>Renny</a:t>
            </a:r>
            <a:r>
              <a:rPr lang="en-US" sz="1600" dirty="0"/>
              <a:t> Doig; </a:t>
            </a:r>
            <a:r>
              <a:rPr lang="en-US" sz="1600" dirty="0" err="1"/>
              <a:t>Liangliang</a:t>
            </a:r>
            <a:r>
              <a:rPr lang="en-US" sz="1600" dirty="0"/>
              <a:t> Wang</a:t>
            </a:r>
          </a:p>
          <a:p>
            <a:pPr>
              <a:spcAft>
                <a:spcPts val="600"/>
              </a:spcAft>
            </a:pPr>
            <a:r>
              <a:rPr lang="en-US" sz="1600" u="sng" dirty="0"/>
              <a:t>NLHS</a:t>
            </a:r>
            <a:r>
              <a:rPr lang="en-US" sz="1600" dirty="0"/>
              <a:t> Suzette </a:t>
            </a:r>
            <a:r>
              <a:rPr lang="en-US" sz="1600" dirty="0" err="1"/>
              <a:t>Spurrell</a:t>
            </a:r>
            <a:r>
              <a:rPr lang="en-US" sz="1600" dirty="0"/>
              <a:t>; Andrea Morrissey</a:t>
            </a:r>
          </a:p>
          <a:p>
            <a:pPr>
              <a:spcAft>
                <a:spcPts val="600"/>
              </a:spcAft>
            </a:pPr>
            <a:r>
              <a:rPr lang="en-US" sz="1600" u="sng" dirty="0" err="1"/>
              <a:t>CanSJ</a:t>
            </a:r>
            <a:endParaRPr lang="en-US" sz="1600" u="sng" dirty="0"/>
          </a:p>
        </p:txBody>
      </p:sp>
      <p:pic>
        <p:nvPicPr>
          <p:cNvPr id="16" name="Picture 12">
            <a:extLst>
              <a:ext uri="{FF2B5EF4-FFF2-40B4-BE49-F238E27FC236}">
                <a16:creationId xmlns:a16="http://schemas.microsoft.com/office/drawing/2014/main" id="{A6455736-1DF8-0547-9862-6408FC5C83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1023" y="1660530"/>
            <a:ext cx="1619250" cy="5133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atural Sciences and Engineering Research Council - Wikipedia">
            <a:extLst>
              <a:ext uri="{FF2B5EF4-FFF2-40B4-BE49-F238E27FC236}">
                <a16:creationId xmlns:a16="http://schemas.microsoft.com/office/drawing/2014/main" id="{C44EBAC2-E8F5-5041-87BB-03C35BD711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4347" y="4516998"/>
            <a:ext cx="1466798" cy="62835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C6CC7B6-C93B-F015-FEF7-53911810FC1F}"/>
              </a:ext>
            </a:extLst>
          </p:cNvPr>
          <p:cNvSpPr>
            <a:spLocks noGrp="1"/>
          </p:cNvSpPr>
          <p:nvPr>
            <p:ph type="title"/>
          </p:nvPr>
        </p:nvSpPr>
        <p:spPr>
          <a:xfrm>
            <a:off x="311699" y="182935"/>
            <a:ext cx="8520600" cy="572700"/>
          </a:xfrm>
        </p:spPr>
        <p:txBody>
          <a:bodyPr>
            <a:normAutofit fontScale="90000"/>
          </a:bodyPr>
          <a:lstStyle/>
          <a:p>
            <a:r>
              <a:rPr lang="en-US" dirty="0"/>
              <a:t>Acknowledgments</a:t>
            </a:r>
          </a:p>
        </p:txBody>
      </p:sp>
    </p:spTree>
    <p:extLst>
      <p:ext uri="{BB962C8B-B14F-4D97-AF65-F5344CB8AC3E}">
        <p14:creationId xmlns:p14="http://schemas.microsoft.com/office/powerpoint/2010/main" val="3762289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56B101-71A7-1FF5-159C-523C748EB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41" y="620150"/>
            <a:ext cx="7618959" cy="25608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E0865DE-EF31-343F-C61D-55429E000A6B}"/>
              </a:ext>
            </a:extLst>
          </p:cNvPr>
          <p:cNvSpPr>
            <a:spLocks noGrp="1"/>
          </p:cNvSpPr>
          <p:nvPr>
            <p:ph type="title"/>
          </p:nvPr>
        </p:nvSpPr>
        <p:spPr>
          <a:xfrm>
            <a:off x="713634" y="465122"/>
            <a:ext cx="8520600" cy="572700"/>
          </a:xfrm>
        </p:spPr>
        <p:txBody>
          <a:bodyPr>
            <a:normAutofit fontScale="90000"/>
          </a:bodyPr>
          <a:lstStyle/>
          <a:p>
            <a:r>
              <a:rPr lang="en-US" dirty="0"/>
              <a:t>My sincerest thanks to the Maud </a:t>
            </a:r>
            <a:r>
              <a:rPr lang="en-US" dirty="0" err="1"/>
              <a:t>Menton</a:t>
            </a:r>
            <a:r>
              <a:rPr lang="en-US" dirty="0"/>
              <a:t> Institute!</a:t>
            </a:r>
          </a:p>
        </p:txBody>
      </p:sp>
      <p:pic>
        <p:nvPicPr>
          <p:cNvPr id="7" name="Picture 6">
            <a:extLst>
              <a:ext uri="{FF2B5EF4-FFF2-40B4-BE49-F238E27FC236}">
                <a16:creationId xmlns:a16="http://schemas.microsoft.com/office/drawing/2014/main" id="{249F03BF-F90A-8CD7-2332-1EA6E7996472}"/>
              </a:ext>
            </a:extLst>
          </p:cNvPr>
          <p:cNvPicPr>
            <a:picLocks noChangeAspect="1"/>
          </p:cNvPicPr>
          <p:nvPr/>
        </p:nvPicPr>
        <p:blipFill>
          <a:blip r:embed="rId4"/>
          <a:srcRect t="21295" b="25568"/>
          <a:stretch/>
        </p:blipFill>
        <p:spPr>
          <a:xfrm>
            <a:off x="1011872" y="2783392"/>
            <a:ext cx="5622552" cy="2240783"/>
          </a:xfrm>
          <a:prstGeom prst="rect">
            <a:avLst/>
          </a:prstGeom>
        </p:spPr>
      </p:pic>
    </p:spTree>
    <p:extLst>
      <p:ext uri="{BB962C8B-B14F-4D97-AF65-F5344CB8AC3E}">
        <p14:creationId xmlns:p14="http://schemas.microsoft.com/office/powerpoint/2010/main" val="157974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604064-CC9E-CE3F-BFE3-EB9F1921E1D3}"/>
              </a:ext>
            </a:extLst>
          </p:cNvPr>
          <p:cNvPicPr>
            <a:picLocks noChangeAspect="1"/>
          </p:cNvPicPr>
          <p:nvPr/>
        </p:nvPicPr>
        <p:blipFill>
          <a:blip r:embed="rId2"/>
          <a:stretch>
            <a:fillRect/>
          </a:stretch>
        </p:blipFill>
        <p:spPr>
          <a:xfrm>
            <a:off x="640605" y="1256044"/>
            <a:ext cx="4242893" cy="3378600"/>
          </a:xfrm>
          <a:prstGeom prst="rect">
            <a:avLst/>
          </a:prstGeom>
        </p:spPr>
      </p:pic>
      <p:sp>
        <p:nvSpPr>
          <p:cNvPr id="6" name="TextBox 5">
            <a:extLst>
              <a:ext uri="{FF2B5EF4-FFF2-40B4-BE49-F238E27FC236}">
                <a16:creationId xmlns:a16="http://schemas.microsoft.com/office/drawing/2014/main" id="{88530F91-44DC-87A2-C9AD-B778AA2E8E6C}"/>
              </a:ext>
            </a:extLst>
          </p:cNvPr>
          <p:cNvSpPr txBox="1"/>
          <p:nvPr/>
        </p:nvSpPr>
        <p:spPr>
          <a:xfrm>
            <a:off x="-34214" y="4805843"/>
            <a:ext cx="5344733" cy="307777"/>
          </a:xfrm>
          <a:prstGeom prst="rect">
            <a:avLst/>
          </a:prstGeom>
          <a:noFill/>
        </p:spPr>
        <p:txBody>
          <a:bodyPr wrap="none" rtlCol="0">
            <a:spAutoFit/>
          </a:bodyPr>
          <a:lstStyle/>
          <a:p>
            <a:r>
              <a:rPr lang="en-US" dirty="0"/>
              <a:t>Murray et al. 1986. On the spatial spread of rabies among foxes</a:t>
            </a:r>
          </a:p>
        </p:txBody>
      </p:sp>
      <p:sp>
        <p:nvSpPr>
          <p:cNvPr id="7" name="Title 6">
            <a:extLst>
              <a:ext uri="{FF2B5EF4-FFF2-40B4-BE49-F238E27FC236}">
                <a16:creationId xmlns:a16="http://schemas.microsoft.com/office/drawing/2014/main" id="{B2083270-2832-F13A-6607-71B446D8E11D}"/>
              </a:ext>
            </a:extLst>
          </p:cNvPr>
          <p:cNvSpPr>
            <a:spLocks noGrp="1"/>
          </p:cNvSpPr>
          <p:nvPr>
            <p:ph type="title"/>
          </p:nvPr>
        </p:nvSpPr>
        <p:spPr>
          <a:xfrm>
            <a:off x="190919" y="134523"/>
            <a:ext cx="8772212" cy="572700"/>
          </a:xfrm>
        </p:spPr>
        <p:txBody>
          <a:bodyPr>
            <a:normAutofit fontScale="90000"/>
          </a:bodyPr>
          <a:lstStyle/>
          <a:p>
            <a:r>
              <a:rPr lang="en-US" dirty="0"/>
              <a:t>Murray et al. 1986: rabies would re-appear in south England 6 years later</a:t>
            </a:r>
          </a:p>
        </p:txBody>
      </p:sp>
      <p:sp>
        <p:nvSpPr>
          <p:cNvPr id="9" name="TextBox 8">
            <a:extLst>
              <a:ext uri="{FF2B5EF4-FFF2-40B4-BE49-F238E27FC236}">
                <a16:creationId xmlns:a16="http://schemas.microsoft.com/office/drawing/2014/main" id="{50FDD950-D843-51C5-EE0F-E0C2CEEC4A71}"/>
              </a:ext>
            </a:extLst>
          </p:cNvPr>
          <p:cNvSpPr txBox="1"/>
          <p:nvPr/>
        </p:nvSpPr>
        <p:spPr>
          <a:xfrm>
            <a:off x="5100854" y="1479260"/>
            <a:ext cx="373164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Main conclusions of Murray et al. 1986  are based on a technical error: the atto-fox (Mollison 1991)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Aside from the error, Murray et al. 1986 is quite inspiring</a:t>
            </a:r>
          </a:p>
        </p:txBody>
      </p:sp>
    </p:spTree>
    <p:extLst>
      <p:ext uri="{BB962C8B-B14F-4D97-AF65-F5344CB8AC3E}">
        <p14:creationId xmlns:p14="http://schemas.microsoft.com/office/powerpoint/2010/main" val="215128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A411-EC14-8DF4-70B2-AE70BCA51401}"/>
              </a:ext>
            </a:extLst>
          </p:cNvPr>
          <p:cNvSpPr>
            <a:spLocks noGrp="1"/>
          </p:cNvSpPr>
          <p:nvPr>
            <p:ph type="title"/>
          </p:nvPr>
        </p:nvSpPr>
        <p:spPr>
          <a:xfrm>
            <a:off x="100483" y="66500"/>
            <a:ext cx="9144000" cy="572700"/>
          </a:xfrm>
        </p:spPr>
        <p:txBody>
          <a:bodyPr>
            <a:normAutofit fontScale="90000"/>
          </a:bodyPr>
          <a:lstStyle/>
          <a:p>
            <a:r>
              <a:rPr lang="en-US" dirty="0"/>
              <a:t>Continuous dependent variables cause the atto-fox problem </a:t>
            </a:r>
          </a:p>
        </p:txBody>
      </p:sp>
      <p:sp>
        <p:nvSpPr>
          <p:cNvPr id="3" name="Text Placeholder 2">
            <a:extLst>
              <a:ext uri="{FF2B5EF4-FFF2-40B4-BE49-F238E27FC236}">
                <a16:creationId xmlns:a16="http://schemas.microsoft.com/office/drawing/2014/main" id="{9A7E6EA8-7A16-550B-0839-CB0B31F4D260}"/>
              </a:ext>
            </a:extLst>
          </p:cNvPr>
          <p:cNvSpPr>
            <a:spLocks noGrp="1"/>
          </p:cNvSpPr>
          <p:nvPr>
            <p:ph type="body" idx="1"/>
          </p:nvPr>
        </p:nvSpPr>
        <p:spPr>
          <a:xfrm>
            <a:off x="311700" y="820943"/>
            <a:ext cx="8520600" cy="3103809"/>
          </a:xfrm>
        </p:spPr>
        <p:txBody>
          <a:bodyPr>
            <a:noAutofit/>
          </a:bodyPr>
          <a:lstStyle/>
          <a:p>
            <a:r>
              <a:rPr lang="en-US" sz="2000" dirty="0"/>
              <a:t>“As to the second wave, close inspection shows that the explanation lies </a:t>
            </a:r>
            <a:r>
              <a:rPr lang="en-US" sz="2000" u="sng" dirty="0"/>
              <a:t>not so much in the determinism of the model</a:t>
            </a:r>
            <a:r>
              <a:rPr lang="en-US" sz="2000" dirty="0"/>
              <a:t> as in its modeling of the population as </a:t>
            </a:r>
            <a:r>
              <a:rPr lang="en-US" sz="2000" u="sng" dirty="0"/>
              <a:t>continuous rather than discrete </a:t>
            </a:r>
            <a:r>
              <a:rPr lang="en-US" sz="2000" dirty="0"/>
              <a:t>and its associated inability to let population variables reach the value zero”</a:t>
            </a:r>
          </a:p>
          <a:p>
            <a:pPr marL="114300" indent="0">
              <a:buNone/>
            </a:pPr>
            <a:endParaRPr lang="en-US" sz="2000" dirty="0"/>
          </a:p>
          <a:p>
            <a:r>
              <a:rPr lang="en-US" sz="2000" dirty="0"/>
              <a:t>“.. The density of infected [foxes] … declines to a minimum of around one atto-fox (10</a:t>
            </a:r>
            <a:r>
              <a:rPr lang="en-US" sz="2000" baseline="30000" dirty="0"/>
              <a:t>-18</a:t>
            </a:r>
            <a:r>
              <a:rPr lang="en-US" sz="2000" dirty="0"/>
              <a:t> of a fox) per square kilometer. The model then allows this atto-fox to start the second wave as soon as the susceptible population has regrown sufficiently.”</a:t>
            </a:r>
          </a:p>
        </p:txBody>
      </p:sp>
      <p:sp>
        <p:nvSpPr>
          <p:cNvPr id="4" name="TextBox 3">
            <a:extLst>
              <a:ext uri="{FF2B5EF4-FFF2-40B4-BE49-F238E27FC236}">
                <a16:creationId xmlns:a16="http://schemas.microsoft.com/office/drawing/2014/main" id="{E710CEF4-0D6D-687B-52C2-FBB6BEFFBF80}"/>
              </a:ext>
            </a:extLst>
          </p:cNvPr>
          <p:cNvSpPr txBox="1"/>
          <p:nvPr/>
        </p:nvSpPr>
        <p:spPr>
          <a:xfrm>
            <a:off x="2045582" y="4769223"/>
            <a:ext cx="7098418" cy="307777"/>
          </a:xfrm>
          <a:prstGeom prst="rect">
            <a:avLst/>
          </a:prstGeom>
          <a:noFill/>
        </p:spPr>
        <p:txBody>
          <a:bodyPr wrap="none" rtlCol="0">
            <a:spAutoFit/>
          </a:bodyPr>
          <a:lstStyle/>
          <a:p>
            <a:r>
              <a:rPr lang="en-US" dirty="0"/>
              <a:t>Mollison, 1991. Dependence of epidemic and population velocities on basic parameters</a:t>
            </a:r>
          </a:p>
        </p:txBody>
      </p:sp>
    </p:spTree>
    <p:extLst>
      <p:ext uri="{BB962C8B-B14F-4D97-AF65-F5344CB8AC3E}">
        <p14:creationId xmlns:p14="http://schemas.microsoft.com/office/powerpoint/2010/main" val="360689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4A4B-56FD-824A-6D95-BABE67DF8AD9}"/>
              </a:ext>
            </a:extLst>
          </p:cNvPr>
          <p:cNvSpPr>
            <a:spLocks noGrp="1"/>
          </p:cNvSpPr>
          <p:nvPr>
            <p:ph type="title"/>
          </p:nvPr>
        </p:nvSpPr>
        <p:spPr>
          <a:xfrm>
            <a:off x="311700" y="229857"/>
            <a:ext cx="8520600" cy="572700"/>
          </a:xfrm>
        </p:spPr>
        <p:txBody>
          <a:bodyPr>
            <a:normAutofit fontScale="90000"/>
          </a:bodyPr>
          <a:lstStyle/>
          <a:p>
            <a:r>
              <a:rPr lang="en-US" dirty="0"/>
              <a:t>Pitfall 1: atto-fox</a:t>
            </a:r>
          </a:p>
        </p:txBody>
      </p:sp>
      <p:sp>
        <p:nvSpPr>
          <p:cNvPr id="3" name="Text Placeholder 2">
            <a:extLst>
              <a:ext uri="{FF2B5EF4-FFF2-40B4-BE49-F238E27FC236}">
                <a16:creationId xmlns:a16="http://schemas.microsoft.com/office/drawing/2014/main" id="{9DA9E839-1445-C1D0-A995-FB3A31AD8720}"/>
              </a:ext>
            </a:extLst>
          </p:cNvPr>
          <p:cNvSpPr>
            <a:spLocks noGrp="1"/>
          </p:cNvSpPr>
          <p:nvPr>
            <p:ph type="body" idx="1"/>
          </p:nvPr>
        </p:nvSpPr>
        <p:spPr>
          <a:xfrm>
            <a:off x="311700" y="802557"/>
            <a:ext cx="8520600" cy="3741073"/>
          </a:xfrm>
        </p:spPr>
        <p:txBody>
          <a:bodyPr/>
          <a:lstStyle/>
          <a:p>
            <a:r>
              <a:rPr lang="en-US" dirty="0"/>
              <a:t>Concerns models where population variables never reach zero, enabling rebounds from very small values (i.e., 10</a:t>
            </a:r>
            <a:r>
              <a:rPr lang="en-US" baseline="30000" dirty="0"/>
              <a:t>-18</a:t>
            </a:r>
            <a:r>
              <a:rPr lang="en-US" dirty="0"/>
              <a:t>)</a:t>
            </a:r>
          </a:p>
          <a:p>
            <a:pPr marL="114300" indent="0">
              <a:buNone/>
            </a:pPr>
            <a:endParaRPr lang="en-US" dirty="0"/>
          </a:p>
          <a:p>
            <a:r>
              <a:rPr lang="en-US" dirty="0"/>
              <a:t>Affects modelling concerning:</a:t>
            </a:r>
          </a:p>
          <a:p>
            <a:pPr lvl="1"/>
            <a:r>
              <a:rPr lang="en-US" sz="1600" dirty="0"/>
              <a:t>Public health measures that are released</a:t>
            </a:r>
          </a:p>
          <a:p>
            <a:pPr lvl="1"/>
            <a:r>
              <a:rPr lang="en-US" sz="1600" dirty="0"/>
              <a:t>Elimination strategies, and travel measures</a:t>
            </a:r>
          </a:p>
          <a:p>
            <a:pPr lvl="1"/>
            <a:r>
              <a:rPr lang="en-US" sz="1600" dirty="0"/>
              <a:t>Transmission dynamics involving clusters of cases</a:t>
            </a:r>
          </a:p>
          <a:p>
            <a:pPr marL="596900" lvl="1" indent="0">
              <a:buNone/>
            </a:pPr>
            <a:endParaRPr lang="en-US" sz="1600" dirty="0"/>
          </a:p>
          <a:p>
            <a:r>
              <a:rPr lang="en-US" dirty="0"/>
              <a:t>Solutions</a:t>
            </a:r>
          </a:p>
          <a:p>
            <a:pPr lvl="1"/>
            <a:r>
              <a:rPr lang="en-US" sz="1600" dirty="0"/>
              <a:t>End the outbreak when a small value is reached (Hansen and Day 2011)</a:t>
            </a:r>
          </a:p>
          <a:p>
            <a:pPr lvl="1"/>
            <a:r>
              <a:rPr lang="en-US" sz="1600" dirty="0"/>
              <a:t>Modelling outbreak duration and time between outbreaks (</a:t>
            </a:r>
            <a:r>
              <a:rPr lang="en-US" sz="1600" dirty="0" err="1"/>
              <a:t>Martignoni</a:t>
            </a:r>
            <a:r>
              <a:rPr lang="en-US" sz="1600" dirty="0"/>
              <a:t> et al. 2024)</a:t>
            </a:r>
          </a:p>
          <a:p>
            <a:pPr lvl="1"/>
            <a:r>
              <a:rPr lang="en-US" sz="1600" dirty="0"/>
              <a:t>Importation-community spread switch model </a:t>
            </a:r>
          </a:p>
          <a:p>
            <a:pPr marL="114300" indent="0">
              <a:buNone/>
            </a:pPr>
            <a:endParaRPr lang="en-US" dirty="0"/>
          </a:p>
          <a:p>
            <a:pPr marL="596900" lvl="1" indent="0">
              <a:buNone/>
            </a:pPr>
            <a:endParaRPr lang="en-US" sz="1600" dirty="0"/>
          </a:p>
          <a:p>
            <a:pPr marL="114300" indent="0">
              <a:buNone/>
            </a:pPr>
            <a:endParaRPr lang="en-US" dirty="0"/>
          </a:p>
        </p:txBody>
      </p:sp>
      <p:sp>
        <p:nvSpPr>
          <p:cNvPr id="4" name="TextBox 3">
            <a:extLst>
              <a:ext uri="{FF2B5EF4-FFF2-40B4-BE49-F238E27FC236}">
                <a16:creationId xmlns:a16="http://schemas.microsoft.com/office/drawing/2014/main" id="{E4C42E43-A90E-88CB-ED92-57E796560BB5}"/>
              </a:ext>
            </a:extLst>
          </p:cNvPr>
          <p:cNvSpPr txBox="1"/>
          <p:nvPr/>
        </p:nvSpPr>
        <p:spPr>
          <a:xfrm>
            <a:off x="311700" y="4654665"/>
            <a:ext cx="8166477" cy="461665"/>
          </a:xfrm>
          <a:prstGeom prst="rect">
            <a:avLst/>
          </a:prstGeom>
          <a:noFill/>
        </p:spPr>
        <p:txBody>
          <a:bodyPr wrap="square" rtlCol="0">
            <a:spAutoFit/>
          </a:bodyPr>
          <a:lstStyle/>
          <a:p>
            <a:r>
              <a:rPr lang="en-US" sz="1200" dirty="0"/>
              <a:t>Hansen and Day. 2011. Optimal control of epidemics with limited resources; </a:t>
            </a:r>
            <a:r>
              <a:rPr lang="en-US" sz="1200" dirty="0" err="1"/>
              <a:t>Martignoni</a:t>
            </a:r>
            <a:r>
              <a:rPr lang="en-US" sz="1200" dirty="0"/>
              <a:t> et al. 2024. Is SARS-CoV-2 elimination or mitigation best? Regional and disease characteristics determine the best strategy</a:t>
            </a:r>
          </a:p>
        </p:txBody>
      </p:sp>
    </p:spTree>
    <p:extLst>
      <p:ext uri="{BB962C8B-B14F-4D97-AF65-F5344CB8AC3E}">
        <p14:creationId xmlns:p14="http://schemas.microsoft.com/office/powerpoint/2010/main" val="280480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F1DC-3177-53DA-DCE8-102C90E74361}"/>
              </a:ext>
            </a:extLst>
          </p:cNvPr>
          <p:cNvSpPr>
            <a:spLocks noGrp="1"/>
          </p:cNvSpPr>
          <p:nvPr>
            <p:ph type="title"/>
          </p:nvPr>
        </p:nvSpPr>
        <p:spPr>
          <a:xfrm>
            <a:off x="311700" y="147778"/>
            <a:ext cx="8520600" cy="572700"/>
          </a:xfrm>
        </p:spPr>
        <p:txBody>
          <a:bodyPr>
            <a:normAutofit fontScale="90000"/>
          </a:bodyPr>
          <a:lstStyle/>
          <a:p>
            <a:r>
              <a:rPr lang="en-US" dirty="0"/>
              <a:t>Pitfall 2: island of </a:t>
            </a:r>
            <a:r>
              <a:rPr lang="en-US" dirty="0" err="1"/>
              <a:t>Transmithica</a:t>
            </a:r>
            <a:endParaRPr lang="en-US" dirty="0"/>
          </a:p>
        </p:txBody>
      </p:sp>
      <p:pic>
        <p:nvPicPr>
          <p:cNvPr id="5" name="Picture 4">
            <a:extLst>
              <a:ext uri="{FF2B5EF4-FFF2-40B4-BE49-F238E27FC236}">
                <a16:creationId xmlns:a16="http://schemas.microsoft.com/office/drawing/2014/main" id="{BA5F041B-5BE0-1345-0F23-C202D4AE46AA}"/>
              </a:ext>
            </a:extLst>
          </p:cNvPr>
          <p:cNvPicPr>
            <a:picLocks noChangeAspect="1"/>
          </p:cNvPicPr>
          <p:nvPr/>
        </p:nvPicPr>
        <p:blipFill>
          <a:blip r:embed="rId2"/>
          <a:stretch>
            <a:fillRect/>
          </a:stretch>
        </p:blipFill>
        <p:spPr>
          <a:xfrm>
            <a:off x="371682" y="823671"/>
            <a:ext cx="7477991" cy="3743882"/>
          </a:xfrm>
          <a:prstGeom prst="rect">
            <a:avLst/>
          </a:prstGeom>
        </p:spPr>
      </p:pic>
      <p:sp>
        <p:nvSpPr>
          <p:cNvPr id="6" name="TextBox 5">
            <a:extLst>
              <a:ext uri="{FF2B5EF4-FFF2-40B4-BE49-F238E27FC236}">
                <a16:creationId xmlns:a16="http://schemas.microsoft.com/office/drawing/2014/main" id="{6C2ECE38-BF71-BF13-7191-17331CA8AF20}"/>
              </a:ext>
            </a:extLst>
          </p:cNvPr>
          <p:cNvSpPr txBox="1"/>
          <p:nvPr/>
        </p:nvSpPr>
        <p:spPr>
          <a:xfrm>
            <a:off x="371682" y="4773939"/>
            <a:ext cx="8460618" cy="307777"/>
          </a:xfrm>
          <a:prstGeom prst="rect">
            <a:avLst/>
          </a:prstGeom>
          <a:noFill/>
        </p:spPr>
        <p:txBody>
          <a:bodyPr wrap="square">
            <a:spAutoFit/>
          </a:bodyPr>
          <a:lstStyle/>
          <a:p>
            <a:r>
              <a:rPr lang="en-CA" dirty="0"/>
              <a:t>Juul et al. 2021 Fixed-time descriptive statistics underestimate extremes of epidemic curve ensembles</a:t>
            </a:r>
          </a:p>
        </p:txBody>
      </p:sp>
    </p:spTree>
    <p:extLst>
      <p:ext uri="{BB962C8B-B14F-4D97-AF65-F5344CB8AC3E}">
        <p14:creationId xmlns:p14="http://schemas.microsoft.com/office/powerpoint/2010/main" val="25808959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4070</TotalTime>
  <Words>2719</Words>
  <Application>Microsoft Macintosh PowerPoint</Application>
  <PresentationFormat>On-screen Show (16:9)</PresentationFormat>
  <Paragraphs>314</Paragraphs>
  <Slides>57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Helvetica</vt:lpstr>
      <vt:lpstr>Times New Roman</vt:lpstr>
      <vt:lpstr>Simple Light</vt:lpstr>
      <vt:lpstr>Pandemic preparedness needs modelling preparedness What the COVID-19 pandemic taught us about the modelling, the philosophy, and the profession </vt:lpstr>
      <vt:lpstr>What the COVID-19 pandemic taught modellers about future pandemic preparedness</vt:lpstr>
      <vt:lpstr>The types of models affected by the pitfalls are not bad approaches (compartmental models, ODEs, and continuous dependent variables)</vt:lpstr>
      <vt:lpstr>Simple models are valuable as “stylized facts” for communication to non-modellers</vt:lpstr>
      <vt:lpstr>PowerPoint Presentation</vt:lpstr>
      <vt:lpstr>Murray et al. 1986: rabies would re-appear in south England 6 years later</vt:lpstr>
      <vt:lpstr>Continuous dependent variables cause the atto-fox problem </vt:lpstr>
      <vt:lpstr>Pitfall 1: atto-fox</vt:lpstr>
      <vt:lpstr>Pitfall 2: island of Transmithica</vt:lpstr>
      <vt:lpstr>Pitfall 2: island of Transmithica</vt:lpstr>
      <vt:lpstr>Pitfall 2: island of Transmithica </vt:lpstr>
      <vt:lpstr>Pitfall 3: Over-generalization from regions with community spread </vt:lpstr>
      <vt:lpstr>Chronological stages of risk</vt:lpstr>
      <vt:lpstr>PowerPoint Presentation</vt:lpstr>
      <vt:lpstr>Stage III: Stuttering transmission</vt:lpstr>
      <vt:lpstr>Stage III: Stuttering transmission (re-framed)</vt:lpstr>
      <vt:lpstr>Pitfall 3: Over-generalization from regions with community spread</vt:lpstr>
      <vt:lpstr>Fixes: Modelling outbreak duration and time between outbreaks</vt:lpstr>
      <vt:lpstr>Fixes: Modelling outbreak duration and time between outbreaks</vt:lpstr>
      <vt:lpstr>Model fitting: importation-community spread switch model</vt:lpstr>
      <vt:lpstr>Model fitting: importation-community spread switch model</vt:lpstr>
      <vt:lpstr>Features of the importation-community spread switch model</vt:lpstr>
      <vt:lpstr>Scenario modelling, i.e. following from the switch model</vt:lpstr>
      <vt:lpstr>Determining when the outbreaks start for the scenario modelling</vt:lpstr>
      <vt:lpstr>Determining when the outbreaks start for the scenario modelling</vt:lpstr>
      <vt:lpstr>Summary: what we learned about the modelling</vt:lpstr>
      <vt:lpstr>The philosophy</vt:lpstr>
      <vt:lpstr>Travel-related cases reported in NL</vt:lpstr>
      <vt:lpstr>PowerPoint Presentation</vt:lpstr>
      <vt:lpstr>Mechanistic model for travel-related cases reported in NL</vt:lpstr>
      <vt:lpstr>PowerPoint Presentation</vt:lpstr>
      <vt:lpstr>PowerPoint Presentation</vt:lpstr>
      <vt:lpstr>Mechanistic model parameters – none are fitted</vt:lpstr>
      <vt:lpstr>PowerPoint Presentation</vt:lpstr>
      <vt:lpstr>PowerPoint Presentation</vt:lpstr>
      <vt:lpstr>PowerPoint Presentation</vt:lpstr>
      <vt:lpstr>Agent-based models vs. compartmental models</vt:lpstr>
      <vt:lpstr>Agent-based models vs. compartmental models</vt:lpstr>
      <vt:lpstr>ABM vs. compartmental - conflation with model complexity</vt:lpstr>
      <vt:lpstr>PowerPoint Presentation</vt:lpstr>
      <vt:lpstr>Reasons for fire stations</vt:lpstr>
      <vt:lpstr>Fire stations: regional considerations determine the best public health response</vt:lpstr>
      <vt:lpstr>Fire stations: regional considerations determine the best public health response</vt:lpstr>
      <vt:lpstr>PowerPoint Presentation</vt:lpstr>
      <vt:lpstr>Optimal controls rephrased in the terminology of public health strategies</vt:lpstr>
      <vt:lpstr>Summary: what we learned about the modelling</vt:lpstr>
      <vt:lpstr>Small jurisdictions are under-resourced</vt:lpstr>
      <vt:lpstr>Small jurisdictions are under-resourced</vt:lpstr>
      <vt:lpstr>Small jurisdictions are not heard</vt:lpstr>
      <vt:lpstr>Small jurisdictions are not heard</vt:lpstr>
      <vt:lpstr>Reasons for space stations</vt:lpstr>
      <vt:lpstr>Summary: what we learned about modelling philosophy</vt:lpstr>
      <vt:lpstr>The profession (NSERC-based infectious disease modeller)</vt:lpstr>
      <vt:lpstr>The profession (NSERC-based infectious disease modeller)</vt:lpstr>
      <vt:lpstr>Pandemic preparedness needs modelling preparedness What the COVID-19 pandemic taught us about the modelling, the philosophy, and the profession </vt:lpstr>
      <vt:lpstr>Acknowledgments</vt:lpstr>
      <vt:lpstr>My sincerest thanks to the Maud Menton Institute!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Microsoft Office User</cp:lastModifiedBy>
  <cp:revision>175</cp:revision>
  <cp:lastPrinted>2024-12-02T19:12:53Z</cp:lastPrinted>
  <dcterms:modified xsi:type="dcterms:W3CDTF">2024-12-02T19:13:37Z</dcterms:modified>
</cp:coreProperties>
</file>